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Trirong"/>
      <p:regular r:id="rId60"/>
      <p:bold r:id="rId61"/>
      <p:italic r:id="rId62"/>
      <p:boldItalic r:id="rId63"/>
    </p:embeddedFont>
    <p:embeddedFont>
      <p:font typeface="Trirong Light"/>
      <p:regular r:id="rId64"/>
      <p:bold r:id="rId65"/>
      <p:italic r:id="rId66"/>
      <p:boldItalic r:id="rId67"/>
    </p:embeddedFont>
    <p:embeddedFont>
      <p:font typeface="Trirong SemiBold"/>
      <p:regular r:id="rId68"/>
      <p:bold r:id="rId69"/>
      <p:italic r:id="rId70"/>
      <p:boldItalic r:id="rId71"/>
    </p:embeddedFont>
    <p:embeddedFont>
      <p:font typeface="Prompt"/>
      <p:regular r:id="rId72"/>
      <p:bold r:id="rId73"/>
      <p:italic r:id="rId74"/>
      <p:boldItalic r:id="rId75"/>
    </p:embeddedFont>
    <p:embeddedFont>
      <p:font typeface="Baumans"/>
      <p:regular r:id="rId76"/>
    </p:embeddedFont>
    <p:embeddedFont>
      <p:font typeface="Roboto Mono"/>
      <p:regular r:id="rId77"/>
      <p:bold r:id="rId78"/>
      <p:italic r:id="rId79"/>
      <p:boldItalic r:id="rId80"/>
    </p:embeddedFont>
    <p:embeddedFont>
      <p:font typeface="Trirong ExtraBold"/>
      <p:bold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55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boldItalic.fntdata"/><Relationship Id="rId82" Type="http://schemas.openxmlformats.org/officeDocument/2006/relationships/font" Target="fonts/TrirongExtraBold-boldItalic.fntdata"/><Relationship Id="rId81" Type="http://schemas.openxmlformats.org/officeDocument/2006/relationships/font" Target="fonts/Trirong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mpt-bold.fntdata"/><Relationship Id="rId72" Type="http://schemas.openxmlformats.org/officeDocument/2006/relationships/font" Target="fonts/Prompt-regular.fntdata"/><Relationship Id="rId31" Type="http://schemas.openxmlformats.org/officeDocument/2006/relationships/slide" Target="slides/slide26.xml"/><Relationship Id="rId75" Type="http://schemas.openxmlformats.org/officeDocument/2006/relationships/font" Target="fonts/Prompt-boldItalic.fntdata"/><Relationship Id="rId30" Type="http://schemas.openxmlformats.org/officeDocument/2006/relationships/slide" Target="slides/slide25.xml"/><Relationship Id="rId74" Type="http://schemas.openxmlformats.org/officeDocument/2006/relationships/font" Target="fonts/Prompt-italic.fntdata"/><Relationship Id="rId33" Type="http://schemas.openxmlformats.org/officeDocument/2006/relationships/slide" Target="slides/slide28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7.xml"/><Relationship Id="rId76" Type="http://schemas.openxmlformats.org/officeDocument/2006/relationships/font" Target="fonts/Baumans-regular.fntdata"/><Relationship Id="rId35" Type="http://schemas.openxmlformats.org/officeDocument/2006/relationships/slide" Target="slides/slide30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9.xml"/><Relationship Id="rId78" Type="http://schemas.openxmlformats.org/officeDocument/2006/relationships/font" Target="fonts/RobotoMono-bold.fntdata"/><Relationship Id="rId71" Type="http://schemas.openxmlformats.org/officeDocument/2006/relationships/font" Target="fonts/TrirongSemiBold-boldItalic.fntdata"/><Relationship Id="rId70" Type="http://schemas.openxmlformats.org/officeDocument/2006/relationships/font" Target="fonts/Trirong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rirong-italic.fntdata"/><Relationship Id="rId61" Type="http://schemas.openxmlformats.org/officeDocument/2006/relationships/font" Target="fonts/Trirong-bold.fntdata"/><Relationship Id="rId20" Type="http://schemas.openxmlformats.org/officeDocument/2006/relationships/slide" Target="slides/slide15.xml"/><Relationship Id="rId64" Type="http://schemas.openxmlformats.org/officeDocument/2006/relationships/font" Target="fonts/TrirongLight-regular.fntdata"/><Relationship Id="rId63" Type="http://schemas.openxmlformats.org/officeDocument/2006/relationships/font" Target="fonts/Trirong-boldItalic.fntdata"/><Relationship Id="rId22" Type="http://schemas.openxmlformats.org/officeDocument/2006/relationships/slide" Target="slides/slide17.xml"/><Relationship Id="rId66" Type="http://schemas.openxmlformats.org/officeDocument/2006/relationships/font" Target="fonts/TrirongLight-italic.fntdata"/><Relationship Id="rId21" Type="http://schemas.openxmlformats.org/officeDocument/2006/relationships/slide" Target="slides/slide16.xml"/><Relationship Id="rId65" Type="http://schemas.openxmlformats.org/officeDocument/2006/relationships/font" Target="fonts/TrirongLight-bold.fntdata"/><Relationship Id="rId24" Type="http://schemas.openxmlformats.org/officeDocument/2006/relationships/slide" Target="slides/slide19.xml"/><Relationship Id="rId68" Type="http://schemas.openxmlformats.org/officeDocument/2006/relationships/font" Target="fonts/Trirong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TrirongLight-boldItalic.fntdata"/><Relationship Id="rId60" Type="http://schemas.openxmlformats.org/officeDocument/2006/relationships/font" Target="fonts/Trirong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rirong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7ce95fbc5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7ce95fbc5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a2cd0d70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a2cd0d7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a2cd0d70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a2cd0d70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a2cd0d7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a2cd0d7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b7a799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b7a799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3b69510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3b69510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327b425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327b425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327b425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327b425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327b42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327b42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a1253efb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a1253ef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4cbe381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4cbe381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b3226adc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b3226adc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327b425d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327b425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adef4163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adef4163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adef416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adef416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adef4163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adef4163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adef4163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adef4163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4cef738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4cef738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4cef738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4cef738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327b425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327b425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adef4163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adef4163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adef416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adef416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d6b0793b1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7d6b0793b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adef4163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adef4163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adef4163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adef4163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d908d375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d908d375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4db3923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4db3923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4db3923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4db3923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4db3923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4db3923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4db3923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4db3923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c97e9b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c97e9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75d8ab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75d8ab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75d8ab4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75d8ab4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aa2cd0d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aa2cd0d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7c6d19c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7c6d19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4db3923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4db3923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8a4670f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8a4670f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4db3923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4db3923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96cb1c1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96cb1c1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4db3923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4db3923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7c6d19c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7c6d19c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fee3596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fee3596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ade4ea5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bade4ea5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4de8832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4de883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aa2cd0d7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aa2cd0d7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dc95c0c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dc95c0c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327b425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b327b425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327b425d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327b425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327b425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327b425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327b425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327b425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a2cd0d7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a2cd0d7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a2cd0d7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a2cd0d7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a2cd0d7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a2cd0d7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a2cd0d7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a2cd0d7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" type="blank">
  <p:cSld name="BLANK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94400" y="127950"/>
            <a:ext cx="7749600" cy="489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irong SemiBold"/>
              <a:ea typeface="Trirong SemiBold"/>
              <a:cs typeface="Trirong SemiBold"/>
              <a:sym typeface="Trirong SemiBold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17546" l="0" r="0" t="0"/>
          <a:stretch/>
        </p:blipFill>
        <p:spPr>
          <a:xfrm>
            <a:off x="8293025" y="142163"/>
            <a:ext cx="562600" cy="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Logo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picsum.photos/200/300" TargetMode="External"/><Relationship Id="rId10" Type="http://schemas.openxmlformats.org/officeDocument/2006/relationships/hyperlink" Target="https://www.w3schools.com/html/html_images.asp" TargetMode="External"/><Relationship Id="rId13" Type="http://schemas.openxmlformats.org/officeDocument/2006/relationships/hyperlink" Target="https://www.w3schools.com/html/html_forms.asp" TargetMode="External"/><Relationship Id="rId12" Type="http://schemas.openxmlformats.org/officeDocument/2006/relationships/hyperlink" Target="https://www.w3schools.com/html/html_tables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html/html_headings.asp" TargetMode="External"/><Relationship Id="rId9" Type="http://schemas.openxmlformats.org/officeDocument/2006/relationships/hyperlink" Target="https://www.w3schools.com/html/html_lists.asp" TargetMode="External"/><Relationship Id="rId15" Type="http://schemas.openxmlformats.org/officeDocument/2006/relationships/hyperlink" Target="https://www.w3schools.com/html/html_blocks.asp" TargetMode="External"/><Relationship Id="rId14" Type="http://schemas.openxmlformats.org/officeDocument/2006/relationships/hyperlink" Target="http://jkorpela.fi/forms/testing.html" TargetMode="External"/><Relationship Id="rId17" Type="http://schemas.openxmlformats.org/officeDocument/2006/relationships/hyperlink" Target="https://www.w3schools.com/html/html_colors.asp" TargetMode="External"/><Relationship Id="rId16" Type="http://schemas.openxmlformats.org/officeDocument/2006/relationships/hyperlink" Target="https://www.w3schools.com/html/html_styles.asp" TargetMode="External"/><Relationship Id="rId5" Type="http://schemas.openxmlformats.org/officeDocument/2006/relationships/hyperlink" Target="https://www.w3schools.com/html/html_paragraphs.asp" TargetMode="External"/><Relationship Id="rId6" Type="http://schemas.openxmlformats.org/officeDocument/2006/relationships/hyperlink" Target="https://www.w3schools.com/html/html_formatting.asp" TargetMode="External"/><Relationship Id="rId7" Type="http://schemas.openxmlformats.org/officeDocument/2006/relationships/hyperlink" Target="https://www.w3schools.com/html/html_entities.asp" TargetMode="External"/><Relationship Id="rId8" Type="http://schemas.openxmlformats.org/officeDocument/2006/relationships/hyperlink" Target="https://www.w3schools.com/html/html_links.a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intro.asp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" TargetMode="External"/><Relationship Id="rId5" Type="http://schemas.openxmlformats.org/officeDocument/2006/relationships/hyperlink" Target="https://developer.mozilla.org/en-US/docs/Learn/CSS/First_steps" TargetMode="External"/><Relationship Id="rId6" Type="http://schemas.openxmlformats.org/officeDocument/2006/relationships/hyperlink" Target="https://html-css-js.com" TargetMode="External"/><Relationship Id="rId7" Type="http://schemas.openxmlformats.org/officeDocument/2006/relationships/hyperlink" Target="https://cssauthor.com/css-tutorial-websites/" TargetMode="External"/><Relationship Id="rId8" Type="http://schemas.openxmlformats.org/officeDocument/2006/relationships/hyperlink" Target="https://marksheet.i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intro.asp" TargetMode="External"/><Relationship Id="rId5" Type="http://schemas.openxmlformats.org/officeDocument/2006/relationships/hyperlink" Target="https://www.w3schools.com/css/css_syntax.asp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s://www.w3.org/Style/CSS/all-properties.en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comments.asp" TargetMode="External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howto.asp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w3schools.com/css/css_dimension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Relationship Id="rId9" Type="http://schemas.openxmlformats.org/officeDocument/2006/relationships/hyperlink" Target="https://www.w3schools.com/css/css_boxmodel.asp" TargetMode="External"/><Relationship Id="rId5" Type="http://schemas.openxmlformats.org/officeDocument/2006/relationships/hyperlink" Target="https://www.w3schools.com/css/css_boxmodel.asp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109.png"/><Relationship Id="rId8" Type="http://schemas.openxmlformats.org/officeDocument/2006/relationships/hyperlink" Target="https://developer.mozilla.org/en-US/docs/Web/HTML/Inline_elemen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selectors.asp" TargetMode="External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hyperlink" Target="https://www.google.com/chrome/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combinators.asp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www.w3schools.com/cssref/trysel.asp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pseudo_classes.asp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pseudo_elements.asp" TargetMode="External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attribute_selectors.asp" TargetMode="External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ref/css_selectors.asp" TargetMode="External"/><Relationship Id="rId5" Type="http://schemas.openxmlformats.org/officeDocument/2006/relationships/hyperlink" Target="https://www.w3schools.com/cssref/trysel.asp" TargetMode="External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Relationship Id="rId4" Type="http://schemas.openxmlformats.org/officeDocument/2006/relationships/image" Target="../media/image108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colors.asp" TargetMode="External"/><Relationship Id="rId5" Type="http://schemas.openxmlformats.org/officeDocument/2006/relationships/hyperlink" Target="https://marksheet.io/css-color-units.html" TargetMode="External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hyperlink" Target="https://rgbcolorcode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Relationship Id="rId4" Type="http://schemas.openxmlformats.org/officeDocument/2006/relationships/image" Target="../media/image71.png"/><Relationship Id="rId5" Type="http://schemas.openxmlformats.org/officeDocument/2006/relationships/hyperlink" Target="https://www.w3schools.com/css/css_units.asp" TargetMode="External"/><Relationship Id="rId6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g"/><Relationship Id="rId4" Type="http://schemas.openxmlformats.org/officeDocument/2006/relationships/hyperlink" Target="https://developer.mozilla.org/en-US/docs/Web/CSS/text-decoration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Relationship Id="rId4" Type="http://schemas.openxmlformats.org/officeDocument/2006/relationships/hyperlink" Target="https://developer.mozilla.org/en-US/docs/Web/CSS/font-weight" TargetMode="External"/><Relationship Id="rId9" Type="http://schemas.openxmlformats.org/officeDocument/2006/relationships/image" Target="../media/image67.png"/><Relationship Id="rId5" Type="http://schemas.openxmlformats.org/officeDocument/2006/relationships/hyperlink" Target="https://fonts.google.com/" TargetMode="External"/><Relationship Id="rId6" Type="http://schemas.openxmlformats.org/officeDocument/2006/relationships/hyperlink" Target="https://www.w3schools.com/css/css_font.asp" TargetMode="External"/><Relationship Id="rId7" Type="http://schemas.openxmlformats.org/officeDocument/2006/relationships/image" Target="../media/image62.png"/><Relationship Id="rId8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fontawesome.com/v5.15/icons?d=gallery&amp;p=2" TargetMode="External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g"/><Relationship Id="rId4" Type="http://schemas.openxmlformats.org/officeDocument/2006/relationships/hyperlink" Target="https://cdnjs.com/libraries/font-awesome" TargetMode="External"/><Relationship Id="rId9" Type="http://schemas.openxmlformats.org/officeDocument/2006/relationships/image" Target="../media/image55.png"/><Relationship Id="rId5" Type="http://schemas.openxmlformats.org/officeDocument/2006/relationships/hyperlink" Target="https://www.w3schools.com/css/css_icons.asp" TargetMode="External"/><Relationship Id="rId6" Type="http://schemas.openxmlformats.org/officeDocument/2006/relationships/hyperlink" Target="https://material.io/resources/icons/?style=baseline" TargetMode="External"/><Relationship Id="rId7" Type="http://schemas.openxmlformats.org/officeDocument/2006/relationships/hyperlink" Target="https://www.w3schools.com/icons/default.asp" TargetMode="External"/><Relationship Id="rId8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background.asp" TargetMode="External"/><Relationship Id="rId9" Type="http://schemas.openxmlformats.org/officeDocument/2006/relationships/hyperlink" Target="https://marksheet.io/css-background.html" TargetMode="External"/><Relationship Id="rId5" Type="http://schemas.openxmlformats.org/officeDocument/2006/relationships/hyperlink" Target="https://www.w3schools.com/css/css3_backgrounds.asp" TargetMode="External"/><Relationship Id="rId6" Type="http://schemas.openxmlformats.org/officeDocument/2006/relationships/hyperlink" Target="https://www.w3schools.com/css/css3_gradients.asp" TargetMode="External"/><Relationship Id="rId7" Type="http://schemas.openxmlformats.org/officeDocument/2006/relationships/image" Target="../media/image68.png"/><Relationship Id="rId8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hyperlink" Target="https://en.wikipedia.org/wiki/List_of_document_markup_languages" TargetMode="Externa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css/css_link.asp" TargetMode="External"/><Relationship Id="rId10" Type="http://schemas.openxmlformats.org/officeDocument/2006/relationships/image" Target="../media/image63.png"/><Relationship Id="rId13" Type="http://schemas.openxmlformats.org/officeDocument/2006/relationships/hyperlink" Target="https://www.w3schools.com/css/css_navbar.asp" TargetMode="External"/><Relationship Id="rId12" Type="http://schemas.openxmlformats.org/officeDocument/2006/relationships/hyperlink" Target="https://www.w3schools.com/css/css_list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jpg"/><Relationship Id="rId4" Type="http://schemas.openxmlformats.org/officeDocument/2006/relationships/image" Target="../media/image54.png"/><Relationship Id="rId9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74.png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Relationship Id="rId4" Type="http://schemas.openxmlformats.org/officeDocument/2006/relationships/image" Target="../media/image58.png"/><Relationship Id="rId9" Type="http://schemas.openxmlformats.org/officeDocument/2006/relationships/image" Target="../media/image69.png"/><Relationship Id="rId15" Type="http://schemas.openxmlformats.org/officeDocument/2006/relationships/image" Target="../media/image84.png"/><Relationship Id="rId14" Type="http://schemas.openxmlformats.org/officeDocument/2006/relationships/image" Target="../media/image70.png"/><Relationship Id="rId16" Type="http://schemas.openxmlformats.org/officeDocument/2006/relationships/hyperlink" Target="https://www.w3schools.com/cssref/pr_pos_z-index.asp" TargetMode="External"/><Relationship Id="rId5" Type="http://schemas.openxmlformats.org/officeDocument/2006/relationships/image" Target="../media/image80.png"/><Relationship Id="rId6" Type="http://schemas.openxmlformats.org/officeDocument/2006/relationships/hyperlink" Target="https://www.w3schools.com/css/css_positioning.asp" TargetMode="External"/><Relationship Id="rId7" Type="http://schemas.openxmlformats.org/officeDocument/2006/relationships/hyperlink" Target="https://developer.mozilla.org/en-US/docs/Web/CSS/position" TargetMode="External"/><Relationship Id="rId8" Type="http://schemas.openxmlformats.org/officeDocument/2006/relationships/hyperlink" Target="https://www.w3schools.com/cssref/pr_pos_z-index.asp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g"/><Relationship Id="rId4" Type="http://schemas.openxmlformats.org/officeDocument/2006/relationships/image" Target="../media/image90.png"/><Relationship Id="rId5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83.png"/><Relationship Id="rId13" Type="http://schemas.openxmlformats.org/officeDocument/2006/relationships/image" Target="../media/image85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Relationship Id="rId4" Type="http://schemas.openxmlformats.org/officeDocument/2006/relationships/hyperlink" Target="https://developer.mozilla.org/en-US/docs/Web/CSS/flex-flow" TargetMode="External"/><Relationship Id="rId9" Type="http://schemas.openxmlformats.org/officeDocument/2006/relationships/image" Target="../media/image81.png"/><Relationship Id="rId15" Type="http://schemas.openxmlformats.org/officeDocument/2006/relationships/image" Target="../media/image87.png"/><Relationship Id="rId14" Type="http://schemas.openxmlformats.org/officeDocument/2006/relationships/image" Target="../media/image82.png"/><Relationship Id="rId5" Type="http://schemas.openxmlformats.org/officeDocument/2006/relationships/hyperlink" Target="https://developer.mozilla.org/en-US/docs/Web/CSS/flex" TargetMode="External"/><Relationship Id="rId6" Type="http://schemas.openxmlformats.org/officeDocument/2006/relationships/hyperlink" Target="https://www.w3schools.com/css/css3_flexbox.asp" TargetMode="External"/><Relationship Id="rId7" Type="http://schemas.openxmlformats.org/officeDocument/2006/relationships/hyperlink" Target="https://css-tricks.com/snippets/css/a-guide-to-flexbox/" TargetMode="External"/><Relationship Id="rId8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jpg"/><Relationship Id="rId4" Type="http://schemas.openxmlformats.org/officeDocument/2006/relationships/hyperlink" Target="https://www.kevinpowell.co/" TargetMode="External"/><Relationship Id="rId9" Type="http://schemas.openxmlformats.org/officeDocument/2006/relationships/image" Target="../media/image86.png"/><Relationship Id="rId5" Type="http://schemas.openxmlformats.org/officeDocument/2006/relationships/hyperlink" Target="https://youtu.be/vQAvjof1oe4" TargetMode="External"/><Relationship Id="rId6" Type="http://schemas.openxmlformats.org/officeDocument/2006/relationships/hyperlink" Target="https://youtu.be/vQAvjof1oe4" TargetMode="External"/><Relationship Id="rId7" Type="http://schemas.openxmlformats.org/officeDocument/2006/relationships/hyperlink" Target="https://tobiasahlin.com/blog/common-flexbox-patterns/" TargetMode="External"/><Relationship Id="rId8" Type="http://schemas.openxmlformats.org/officeDocument/2006/relationships/image" Target="../media/image9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103.png"/><Relationship Id="rId13" Type="http://schemas.openxmlformats.org/officeDocument/2006/relationships/hyperlink" Target="https://marksheet.io/css-responsiveness.html" TargetMode="External"/><Relationship Id="rId12" Type="http://schemas.openxmlformats.org/officeDocument/2006/relationships/hyperlink" Target="https://www.w3schools.com/css/css_rwd_intro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jp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7" Type="http://schemas.openxmlformats.org/officeDocument/2006/relationships/image" Target="../media/image96.png"/><Relationship Id="rId8" Type="http://schemas.openxmlformats.org/officeDocument/2006/relationships/image" Target="../media/image10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jp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9.png"/><Relationship Id="rId7" Type="http://schemas.openxmlformats.org/officeDocument/2006/relationships/hyperlink" Target="https://www.w3schools.com/css/css_table.asp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jpg"/><Relationship Id="rId4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100.png"/><Relationship Id="rId7" Type="http://schemas.openxmlformats.org/officeDocument/2006/relationships/hyperlink" Target="https://www.w3schools.com/css/css_form.asp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jpg"/><Relationship Id="rId4" Type="http://schemas.openxmlformats.org/officeDocument/2006/relationships/image" Target="../media/image105.png"/><Relationship Id="rId5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jpg"/><Relationship Id="rId4" Type="http://schemas.openxmlformats.org/officeDocument/2006/relationships/image" Target="../media/image105.png"/><Relationship Id="rId5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jpg"/><Relationship Id="rId4" Type="http://schemas.openxmlformats.org/officeDocument/2006/relationships/image" Target="../media/image111.png"/><Relationship Id="rId5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boxmodel.asp" TargetMode="External"/><Relationship Id="rId5" Type="http://schemas.openxmlformats.org/officeDocument/2006/relationships/hyperlink" Target="https://www.w3schools.com/css/css_border.asp" TargetMode="External"/><Relationship Id="rId6" Type="http://schemas.openxmlformats.org/officeDocument/2006/relationships/hyperlink" Target="https://www.w3schools.com/css/css_padding.asp" TargetMode="External"/><Relationship Id="rId7" Type="http://schemas.openxmlformats.org/officeDocument/2006/relationships/hyperlink" Target="https://www.w3schools.com/css/css_margin.asp" TargetMode="External"/><Relationship Id="rId8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css/css_table.asp" TargetMode="External"/><Relationship Id="rId10" Type="http://schemas.openxmlformats.org/officeDocument/2006/relationships/hyperlink" Target="https://www.w3schools.com/css/css_list.asp" TargetMode="External"/><Relationship Id="rId13" Type="http://schemas.openxmlformats.org/officeDocument/2006/relationships/hyperlink" Target="https://www.w3schools.com/css/css_positioning.asp" TargetMode="External"/><Relationship Id="rId12" Type="http://schemas.openxmlformats.org/officeDocument/2006/relationships/hyperlink" Target="https://www.w3schools.com/css/css_form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dimension.asp" TargetMode="External"/><Relationship Id="rId9" Type="http://schemas.openxmlformats.org/officeDocument/2006/relationships/hyperlink" Target="https://www.w3schools.com/css/css_link.asp" TargetMode="External"/><Relationship Id="rId14" Type="http://schemas.openxmlformats.org/officeDocument/2006/relationships/hyperlink" Target="https://www.w3schools.com/css/css_background.asp" TargetMode="External"/><Relationship Id="rId5" Type="http://schemas.openxmlformats.org/officeDocument/2006/relationships/hyperlink" Target="https://www.w3schools.com/css/css_outline.asp" TargetMode="External"/><Relationship Id="rId6" Type="http://schemas.openxmlformats.org/officeDocument/2006/relationships/hyperlink" Target="https://www.w3schools.com/css/css_colors.asp" TargetMode="External"/><Relationship Id="rId7" Type="http://schemas.openxmlformats.org/officeDocument/2006/relationships/hyperlink" Target="https://www.w3schools.com/css/css_text.asp" TargetMode="External"/><Relationship Id="rId8" Type="http://schemas.openxmlformats.org/officeDocument/2006/relationships/hyperlink" Target="https://www.w3schools.com/css/css_font.asp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jpg"/><Relationship Id="rId4" Type="http://schemas.openxmlformats.org/officeDocument/2006/relationships/hyperlink" Target="https://www.w3schools.com/css/css_display_visibility.asp" TargetMode="External"/><Relationship Id="rId9" Type="http://schemas.openxmlformats.org/officeDocument/2006/relationships/hyperlink" Target="https://www.w3schools.com/css/css3_2dtransforms.asp" TargetMode="External"/><Relationship Id="rId5" Type="http://schemas.openxmlformats.org/officeDocument/2006/relationships/hyperlink" Target="https://www.w3schools.com/css/css3_images.asp" TargetMode="External"/><Relationship Id="rId6" Type="http://schemas.openxmlformats.org/officeDocument/2006/relationships/hyperlink" Target="https://www.w3schools.com/css/css3_object-fit.asp" TargetMode="External"/><Relationship Id="rId7" Type="http://schemas.openxmlformats.org/officeDocument/2006/relationships/hyperlink" Target="https://marksheet.io/css-transitions.html" TargetMode="External"/><Relationship Id="rId8" Type="http://schemas.openxmlformats.org/officeDocument/2006/relationships/hyperlink" Target="https://marksheet.io/css-animations.html" TargetMode="External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hyperlink" Target="https://youtu.be/zG3DwZaemec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jpg"/><Relationship Id="rId4" Type="http://schemas.openxmlformats.org/officeDocument/2006/relationships/hyperlink" Target="https://css-tricks.com/when-using-important-is-the-right-choice/" TargetMode="External"/><Relationship Id="rId9" Type="http://schemas.openxmlformats.org/officeDocument/2006/relationships/hyperlink" Target="https://tailwindcss.com/" TargetMode="External"/><Relationship Id="rId5" Type="http://schemas.openxmlformats.org/officeDocument/2006/relationships/hyperlink" Target="https://www.w3schools.com/css/css3_variables.asp" TargetMode="External"/><Relationship Id="rId6" Type="http://schemas.openxmlformats.org/officeDocument/2006/relationships/hyperlink" Target="https://www.w3schools.com/cssref/func_calc.asp" TargetMode="External"/><Relationship Id="rId7" Type="http://schemas.openxmlformats.org/officeDocument/2006/relationships/hyperlink" Target="https://www.w3schools.com/sass/default.php" TargetMode="External"/><Relationship Id="rId8" Type="http://schemas.openxmlformats.org/officeDocument/2006/relationships/hyperlink" Target="https://css-tricks.com/bem-101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hyperlink" Target="https://developer.mozilla.org/en-US/docs/Learn/HTML/Introduction_to_HTML/Getting_started" TargetMode="External"/><Relationship Id="rId6" Type="http://schemas.openxmlformats.org/officeDocument/2006/relationships/hyperlink" Target="https://developer.mozilla.org/en-US/docs/Glossary/Empty_element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11325" y="2124350"/>
            <a:ext cx="669600" cy="504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28650" y="1896022"/>
            <a:ext cx="7886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  CSS </a:t>
            </a:r>
            <a:r>
              <a:rPr b="1" lang="th" sz="29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+</a:t>
            </a: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(Cascading Style Sheet)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75" y="1438425"/>
            <a:ext cx="1385100" cy="13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489575" y="3871325"/>
            <a:ext cx="4206000" cy="50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Ratchapong Tantipantarak</a:t>
            </a:r>
            <a:endParaRPr sz="27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5">
            <a:alphaModFix/>
          </a:blip>
          <a:srcRect b="0" l="0" r="67314" t="0"/>
          <a:stretch/>
        </p:blipFill>
        <p:spPr>
          <a:xfrm>
            <a:off x="5769368" y="2121925"/>
            <a:ext cx="281790" cy="5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128225" y="111225"/>
            <a:ext cx="8616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Tag ที่ควรรู้จัก </a:t>
            </a:r>
            <a:endParaRPr b="1" sz="2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88250" y="816525"/>
            <a:ext cx="8785200" cy="39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   </a:t>
            </a:r>
            <a:endParaRPr sz="30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			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</a:t>
            </a:r>
            <a:endParaRPr sz="3000"/>
          </a:p>
        </p:txBody>
      </p:sp>
      <p:sp>
        <p:nvSpPr>
          <p:cNvPr id="98" name="Google Shape;98;p13"/>
          <p:cNvSpPr txBox="1"/>
          <p:nvPr/>
        </p:nvSpPr>
        <p:spPr>
          <a:xfrm>
            <a:off x="188150" y="816525"/>
            <a:ext cx="8785200" cy="391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Text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https://www.w3schools.com/html/html_headings.asp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https://www.w3schools.com/html/html_paragraphs.asp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https://www.w3schools.com/html/html_formatting.asp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CC0000"/>
                </a:solidFill>
                <a:latin typeface="Trirong"/>
                <a:ea typeface="Trirong"/>
                <a:cs typeface="Trirong"/>
                <a:sym typeface="Trirong"/>
              </a:rPr>
              <a:t>ตัวอักษรพิเศษ</a:t>
            </a:r>
            <a:endParaRPr>
              <a:solidFill>
                <a:srgbClr val="CC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https://www.w3schools.com/html/html_entities.asp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Link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https://www.w3schools.com/html/html_links.asp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List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https://www.w3schools.com/html/html_lists.asp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Image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https://www.w3schools.com/html/html_images.asp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แนะนำ Site รูปภาพ</a:t>
            </a:r>
            <a:endParaRPr sz="9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lang="th" sz="1050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https://picsum.photos/200/300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https://commons.wikimedia.org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13"/>
          <p:cNvSpPr txBox="1"/>
          <p:nvPr/>
        </p:nvSpPr>
        <p:spPr>
          <a:xfrm>
            <a:off x="4336795" y="816525"/>
            <a:ext cx="4636800" cy="391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Table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https://www.w3schools.com/html/html_tables.asp</a:t>
            </a:r>
            <a:r>
              <a:rPr lang="th" sz="11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Form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https://www.w3schools.com/html/html_forms.asp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test html form **</a:t>
            </a:r>
            <a:endParaRPr sz="9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http://jkorpela.fi/forms/testing.html</a:t>
            </a: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Block &amp; inline ( &lt;div&gt; / &lt;span&gt; 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https://www.w3schools.com/html/html_blocks.asp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Style (CSS internal)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https://www.w3schools.com/html/html_styles.asp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https://www.w3schools.com/html/html_colors.asp</a:t>
            </a:r>
            <a:endParaRPr b="1" sz="2400">
              <a:solidFill>
                <a:srgbClr val="0000FF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628650" y="1896022"/>
            <a:ext cx="7886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b="1" lang="th" sz="6000">
                <a:solidFill>
                  <a:srgbClr val="FFFFFF"/>
                </a:solidFill>
                <a:uFill>
                  <a:noFill/>
                </a:u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</a:t>
            </a: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(Cascading Style Sheet)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325" y="1644575"/>
            <a:ext cx="1148525" cy="11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แหล่งอ้างอิงหลัก</a:t>
            </a:r>
            <a:endParaRPr b="1"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</a:t>
            </a:r>
            <a:r>
              <a:rPr lang="th" sz="24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4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https://developer.mozilla.org/en-US/docs/Learn/CSS/First_steps</a:t>
            </a:r>
            <a:r>
              <a:rPr lang="th" sz="18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แหล่งอ้างอิงเพิ่มเติม</a:t>
            </a:r>
            <a:endParaRPr b="1"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html-css-js.com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https://cssauthor.com/css-tutorial-websites/</a:t>
            </a:r>
            <a:r>
              <a:rPr lang="th" sz="18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 u="sng">
              <a:solidFill>
                <a:srgbClr val="0563C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8"/>
              </a:rPr>
              <a:t>https://marksheet.io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28225" y="111225"/>
            <a:ext cx="8616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 sz="30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</a:t>
            </a:r>
            <a:r>
              <a:rPr b="1" lang="th" sz="30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 knowledge resource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HTML - CSS - JS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2410"/>
          <a:stretch/>
        </p:blipFill>
        <p:spPr>
          <a:xfrm>
            <a:off x="255900" y="815650"/>
            <a:ext cx="6667500" cy="3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/>
        </p:nvSpPr>
        <p:spPr>
          <a:xfrm>
            <a:off x="128225" y="111225"/>
            <a:ext cx="8616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Intro. </a:t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https://www.w3schools.com/css/css_intro.asp</a:t>
            </a:r>
            <a:r>
              <a:rPr lang="th" sz="13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Syntax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https://www.w3schools.com/css/css_syntax.asp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6">
            <a:alphaModFix/>
          </a:blip>
          <a:srcRect b="25054" l="18851" r="33651" t="54029"/>
          <a:stretch/>
        </p:blipFill>
        <p:spPr>
          <a:xfrm>
            <a:off x="638850" y="2288725"/>
            <a:ext cx="7118674" cy="1763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5126575" y="4311350"/>
            <a:ext cx="3895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https://www.w3.org/Style/CSS/all-properties.en.html</a:t>
            </a:r>
            <a:r>
              <a:rPr i="1" lang="th" sz="1200"/>
              <a:t> </a:t>
            </a:r>
            <a:endParaRPr i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128225" y="111225"/>
            <a:ext cx="861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Comment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https://www.w3schools.com/css/css_comments.asp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-699250" y="162710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5">
            <a:alphaModFix/>
          </a:blip>
          <a:srcRect b="19202" l="16751" r="55734" t="40691"/>
          <a:stretch/>
        </p:blipFill>
        <p:spPr>
          <a:xfrm>
            <a:off x="554600" y="1540350"/>
            <a:ext cx="3392400" cy="27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3503375" y="2446650"/>
            <a:ext cx="547800" cy="25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4024175" y="2290950"/>
            <a:ext cx="1947900" cy="6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9900FF"/>
                </a:solidFill>
                <a:latin typeface="Baumans"/>
                <a:ea typeface="Baumans"/>
                <a:cs typeface="Baumans"/>
                <a:sym typeface="Baumans"/>
              </a:rPr>
              <a:t>CSS comment</a:t>
            </a:r>
            <a:endParaRPr sz="2400">
              <a:solidFill>
                <a:srgbClr val="9900FF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3144925" y="3880475"/>
            <a:ext cx="547800" cy="25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3665725" y="3724775"/>
            <a:ext cx="2232000" cy="65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9900FF"/>
                </a:solidFill>
                <a:latin typeface="Baumans"/>
                <a:ea typeface="Baumans"/>
                <a:cs typeface="Baumans"/>
                <a:sym typeface="Baumans"/>
              </a:rPr>
              <a:t>HTML comment</a:t>
            </a:r>
            <a:endParaRPr sz="2400">
              <a:solidFill>
                <a:srgbClr val="9900FF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128225" y="111225"/>
            <a:ext cx="8616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How to Insert CSS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https://www.w3schools.com/css/css_howto.asp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23533" l="13457" r="73735" t="32545"/>
          <a:stretch/>
        </p:blipFill>
        <p:spPr>
          <a:xfrm>
            <a:off x="3502825" y="1584350"/>
            <a:ext cx="1512398" cy="2917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42698" l="13514" r="57365" t="37955"/>
          <a:stretch/>
        </p:blipFill>
        <p:spPr>
          <a:xfrm>
            <a:off x="5150225" y="1584350"/>
            <a:ext cx="3760277" cy="140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19"/>
          <p:cNvSpPr txBox="1"/>
          <p:nvPr/>
        </p:nvSpPr>
        <p:spPr>
          <a:xfrm>
            <a:off x="-699250" y="162710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7">
            <a:alphaModFix/>
          </a:blip>
          <a:srcRect b="31107" l="13382" r="60803" t="51536"/>
          <a:stretch/>
        </p:blipFill>
        <p:spPr>
          <a:xfrm>
            <a:off x="284025" y="1584350"/>
            <a:ext cx="2963923" cy="112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19"/>
          <p:cNvSpPr/>
          <p:nvPr/>
        </p:nvSpPr>
        <p:spPr>
          <a:xfrm>
            <a:off x="257738" y="1731275"/>
            <a:ext cx="3016500" cy="17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0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1176350" y="2165625"/>
            <a:ext cx="1692300" cy="41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Baumans"/>
                <a:ea typeface="Baumans"/>
                <a:cs typeface="Baumans"/>
                <a:sym typeface="Baumans"/>
              </a:rPr>
              <a:t>External CSS</a:t>
            </a:r>
            <a:endParaRPr sz="2000">
              <a:solidFill>
                <a:srgbClr val="9900FF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4139150" y="3339275"/>
            <a:ext cx="1692300" cy="41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Baumans"/>
                <a:ea typeface="Baumans"/>
                <a:cs typeface="Baumans"/>
                <a:sym typeface="Baumans"/>
              </a:rPr>
              <a:t>Internal CSS</a:t>
            </a:r>
            <a:endParaRPr sz="2000">
              <a:solidFill>
                <a:srgbClr val="9900FF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824175" y="1731275"/>
            <a:ext cx="1271400" cy="41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Baumans"/>
                <a:ea typeface="Baumans"/>
                <a:cs typeface="Baumans"/>
                <a:sym typeface="Baumans"/>
              </a:rPr>
              <a:t>Inline CSS</a:t>
            </a:r>
            <a:endParaRPr sz="2000">
              <a:solidFill>
                <a:srgbClr val="9900FF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465525" y="1983200"/>
            <a:ext cx="1512300" cy="144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0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5384328" y="2199050"/>
            <a:ext cx="2177100" cy="17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0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8">
            <a:alphaModFix/>
          </a:blip>
          <a:srcRect b="10289" l="0" r="0" t="0"/>
          <a:stretch/>
        </p:blipFill>
        <p:spPr>
          <a:xfrm>
            <a:off x="1222350" y="2970325"/>
            <a:ext cx="1951100" cy="106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868650" y="1934850"/>
            <a:ext cx="6900" cy="10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128225" y="111225"/>
            <a:ext cx="7771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(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Element concept)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204425" y="690750"/>
            <a:ext cx="4902000" cy="35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500">
                <a:solidFill>
                  <a:srgbClr val="F3F3F3"/>
                </a:solidFill>
                <a:highlight>
                  <a:srgbClr val="93C47D"/>
                </a:highlight>
                <a:latin typeface="Trirong"/>
                <a:ea typeface="Trirong"/>
                <a:cs typeface="Trirong"/>
                <a:sym typeface="Trirong"/>
              </a:rPr>
              <a:t>Chrome Developer Tools</a:t>
            </a:r>
            <a:r>
              <a:rPr lang="th" sz="1700">
                <a:solidFill>
                  <a:srgbClr val="F3F3F3"/>
                </a:solidFill>
                <a:highlight>
                  <a:srgbClr val="93C47D"/>
                </a:highlight>
                <a:latin typeface="Trirong"/>
                <a:ea typeface="Trirong"/>
                <a:cs typeface="Trirong"/>
                <a:sym typeface="Trirong"/>
              </a:rPr>
              <a:t> </a:t>
            </a:r>
            <a:endParaRPr sz="1700">
              <a:solidFill>
                <a:srgbClr val="F3F3F3"/>
              </a:solidFill>
              <a:highlight>
                <a:srgbClr val="93C47D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1264" l="0" r="16991" t="2959"/>
          <a:stretch/>
        </p:blipFill>
        <p:spPr>
          <a:xfrm>
            <a:off x="351700" y="1117625"/>
            <a:ext cx="4619352" cy="299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0"/>
          <p:cNvGrpSpPr/>
          <p:nvPr/>
        </p:nvGrpSpPr>
        <p:grpSpPr>
          <a:xfrm>
            <a:off x="5326100" y="2987375"/>
            <a:ext cx="3621900" cy="1710900"/>
            <a:chOff x="5326100" y="3063575"/>
            <a:chExt cx="3621900" cy="1710900"/>
          </a:xfrm>
        </p:grpSpPr>
        <p:sp>
          <p:nvSpPr>
            <p:cNvPr id="164" name="Google Shape;164;p20">
              <a:hlinkClick r:id="rId5"/>
            </p:cNvPr>
            <p:cNvSpPr txBox="1"/>
            <p:nvPr/>
          </p:nvSpPr>
          <p:spPr>
            <a:xfrm>
              <a:off x="5326100" y="3063575"/>
              <a:ext cx="3621900" cy="17109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endParaRPr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6">
              <a:alphaModFix/>
            </a:blip>
            <a:srcRect b="32676" l="3477" r="2289" t="27087"/>
            <a:stretch/>
          </p:blipFill>
          <p:spPr>
            <a:xfrm>
              <a:off x="5414075" y="3527050"/>
              <a:ext cx="3445949" cy="827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10295" r="11883" t="0"/>
          <a:stretch/>
        </p:blipFill>
        <p:spPr>
          <a:xfrm>
            <a:off x="5359925" y="775675"/>
            <a:ext cx="2908224" cy="2104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20">
            <a:hlinkClick r:id="rId8"/>
          </p:cNvPr>
          <p:cNvSpPr txBox="1"/>
          <p:nvPr/>
        </p:nvSpPr>
        <p:spPr>
          <a:xfrm>
            <a:off x="6485775" y="878150"/>
            <a:ext cx="13425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Inline &amp; </a:t>
            </a:r>
            <a:r>
              <a:rPr i="1" lang="th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Block </a:t>
            </a:r>
            <a:endParaRPr i="1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68" name="Google Shape;168;p20">
            <a:hlinkClick r:id="rId9"/>
          </p:cNvPr>
          <p:cNvSpPr txBox="1"/>
          <p:nvPr/>
        </p:nvSpPr>
        <p:spPr>
          <a:xfrm>
            <a:off x="5437425" y="3042425"/>
            <a:ext cx="1129800" cy="338400"/>
          </a:xfrm>
          <a:prstGeom prst="rect">
            <a:avLst/>
          </a:prstGeom>
          <a:solidFill>
            <a:srgbClr val="4A86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Box Model</a:t>
            </a:r>
            <a:r>
              <a:rPr i="1" lang="th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 </a:t>
            </a:r>
            <a:endParaRPr i="1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69" name="Google Shape;169;p20">
            <a:hlinkClick r:id="rId10"/>
          </p:cNvPr>
          <p:cNvSpPr txBox="1"/>
          <p:nvPr/>
        </p:nvSpPr>
        <p:spPr>
          <a:xfrm>
            <a:off x="5437425" y="2650025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 Width-Height  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437425" y="4349525"/>
            <a:ext cx="8031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Outline</a:t>
            </a:r>
            <a:r>
              <a:rPr i="1" lang="th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 </a:t>
            </a:r>
            <a:endParaRPr i="1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485775" y="4349525"/>
            <a:ext cx="10149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Box-sizing</a:t>
            </a:r>
            <a:endParaRPr i="1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7647275" y="4349525"/>
            <a:ext cx="12174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margin: auto</a:t>
            </a:r>
            <a:endParaRPr i="1" sz="1200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09200" y="4359875"/>
            <a:ext cx="12966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margin collaspe</a:t>
            </a:r>
            <a:endParaRPr i="1" sz="1200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059125" y="4359875"/>
            <a:ext cx="10473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Box-shadow</a:t>
            </a:r>
            <a:endParaRPr i="1" sz="1200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111675" y="4359875"/>
            <a:ext cx="1164300" cy="338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3F3F3"/>
                </a:solidFill>
                <a:highlight>
                  <a:srgbClr val="45818E"/>
                </a:highlight>
                <a:latin typeface="Trirong"/>
                <a:ea typeface="Trirong"/>
                <a:cs typeface="Trirong"/>
                <a:sym typeface="Trirong"/>
              </a:rPr>
              <a:t>border-radius</a:t>
            </a:r>
            <a:endParaRPr i="1" sz="1200">
              <a:solidFill>
                <a:srgbClr val="F3F3F3"/>
              </a:solidFill>
              <a:highlight>
                <a:srgbClr val="45818E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128225" y="111225"/>
            <a:ext cx="7771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Margin Collaspe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0" r="44249" t="4141"/>
          <a:stretch/>
        </p:blipFill>
        <p:spPr>
          <a:xfrm>
            <a:off x="680900" y="846275"/>
            <a:ext cx="2959151" cy="36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47929" l="55029" r="0" t="4141"/>
          <a:stretch/>
        </p:blipFill>
        <p:spPr>
          <a:xfrm>
            <a:off x="3759525" y="846275"/>
            <a:ext cx="2386950" cy="18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5">
            <a:alphaModFix/>
          </a:blip>
          <a:srcRect b="0" l="1152" r="15935" t="0"/>
          <a:stretch/>
        </p:blipFill>
        <p:spPr>
          <a:xfrm>
            <a:off x="3759525" y="2800350"/>
            <a:ext cx="2386950" cy="168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>
            <a:off x="953725" y="4315775"/>
            <a:ext cx="872100" cy="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 flipH="1" rot="10800000">
            <a:off x="1813100" y="3692050"/>
            <a:ext cx="2107200" cy="59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6" name="Google Shape;186;p21"/>
          <p:cNvCxnSpPr/>
          <p:nvPr/>
        </p:nvCxnSpPr>
        <p:spPr>
          <a:xfrm flipH="1" rot="10800000">
            <a:off x="1927675" y="1610350"/>
            <a:ext cx="1967100" cy="2113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985550" y="3787425"/>
            <a:ext cx="872100" cy="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1282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Selector : Simple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Simple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https://www.w3schools.com/css/css_selectors.asp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 b="40035" l="13904" r="34095" t="33007"/>
          <a:stretch/>
        </p:blipFill>
        <p:spPr>
          <a:xfrm>
            <a:off x="344925" y="1781925"/>
            <a:ext cx="7954598" cy="2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204425" y="918725"/>
            <a:ext cx="43953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Web Browser</a:t>
            </a:r>
            <a:endParaRPr b="1"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ดาวน์โหลดได้ที่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https://www.google.com/chrome/</a:t>
            </a: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เครื่องมือ / โปรแกรม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5">
            <a:alphaModFix/>
          </a:blip>
          <a:srcRect b="28185" l="9214" r="9813" t="23327"/>
          <a:stretch/>
        </p:blipFill>
        <p:spPr>
          <a:xfrm>
            <a:off x="317900" y="1503738"/>
            <a:ext cx="3445950" cy="103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 txBox="1"/>
          <p:nvPr/>
        </p:nvSpPr>
        <p:spPr>
          <a:xfrm>
            <a:off x="4599725" y="918725"/>
            <a:ext cx="43953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Source Code Editor (IDE)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ดาวน์โหลดได้ที่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https://code.visualstudio.com/download</a:t>
            </a:r>
            <a:r>
              <a:rPr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7">
            <a:alphaModFix/>
          </a:blip>
          <a:srcRect b="20973" l="5559" r="6326" t="26984"/>
          <a:stretch/>
        </p:blipFill>
        <p:spPr>
          <a:xfrm>
            <a:off x="4787625" y="1524288"/>
            <a:ext cx="3552100" cy="99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2" name="Google Shape;32;p5"/>
          <p:cNvCxnSpPr/>
          <p:nvPr/>
        </p:nvCxnSpPr>
        <p:spPr>
          <a:xfrm>
            <a:off x="4149725" y="1027350"/>
            <a:ext cx="0" cy="335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3" name="Google Shape;33;p5"/>
          <p:cNvPicPr preferRelativeResize="0"/>
          <p:nvPr/>
        </p:nvPicPr>
        <p:blipFill rotWithShape="1">
          <a:blip r:embed="rId8">
            <a:alphaModFix/>
          </a:blip>
          <a:srcRect b="76521" l="31284" r="51265" t="8503"/>
          <a:stretch/>
        </p:blipFill>
        <p:spPr>
          <a:xfrm>
            <a:off x="7388875" y="2322850"/>
            <a:ext cx="1031323" cy="49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Selector : Combinators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04425" y="918725"/>
            <a:ext cx="8770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</a:t>
            </a: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</a:t>
            </a: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ombinators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https://www.w3schools.com/css/css_combinators.asp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b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</a:b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5">
            <a:alphaModFix/>
          </a:blip>
          <a:srcRect b="45692" l="14047" r="25349" t="31954"/>
          <a:stretch/>
        </p:blipFill>
        <p:spPr>
          <a:xfrm>
            <a:off x="204425" y="1849675"/>
            <a:ext cx="8770200" cy="18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5702825" y="4194700"/>
            <a:ext cx="327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https://www.w3schools.com/cssref/trysel.asp</a:t>
            </a:r>
            <a:r>
              <a:rPr i="1" lang="th" sz="1200"/>
              <a:t>  </a:t>
            </a:r>
            <a:endParaRPr i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Selector : Pseudo classes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560975" y="4310750"/>
            <a:ext cx="3582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Pseudo classes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https://www.w3schools.com/css/css_pseudo_classes.asp</a:t>
            </a:r>
            <a:r>
              <a:rPr lang="th" sz="10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00" y="798100"/>
            <a:ext cx="5206076" cy="3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976" y="807825"/>
            <a:ext cx="3430626" cy="235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Selector : Pseudo elements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04425" y="766325"/>
            <a:ext cx="8770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</a:t>
            </a: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Pseudo elements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https://www.w3schools.com/css/css_pseudo_elements.asp</a:t>
            </a:r>
            <a:r>
              <a:rPr lang="th" sz="13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55" y="1569425"/>
            <a:ext cx="8082245" cy="20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Selector : Attribute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204425" y="766325"/>
            <a:ext cx="8770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</a:t>
            </a: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Attribute Selectors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https://www.w3schools.com/css/css_attribute_selectors.asp</a:t>
            </a:r>
            <a:r>
              <a:rPr lang="th" sz="13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3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00" y="1569425"/>
            <a:ext cx="8308859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Selector : Reference &amp; practice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04425" y="766325"/>
            <a:ext cx="87702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Reference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https://www.w3schools.com/cssref/css_selectors.asp</a:t>
            </a:r>
            <a:r>
              <a:rPr lang="th" sz="13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3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CSS Selector : Practice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https://www.w3schools.com/cssref/trysel.asp</a:t>
            </a: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7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6">
            <a:alphaModFix/>
          </a:blip>
          <a:srcRect b="0" l="22738" r="14396" t="30666"/>
          <a:stretch/>
        </p:blipFill>
        <p:spPr>
          <a:xfrm>
            <a:off x="3922725" y="1494700"/>
            <a:ext cx="5051899" cy="31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: some fallback..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204425" y="690125"/>
            <a:ext cx="4397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Inline-block </a:t>
            </a:r>
            <a:r>
              <a:rPr lang="th" sz="17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with</a:t>
            </a: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vertical-align</a:t>
            </a:r>
            <a:endParaRPr sz="17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00" y="1168700"/>
            <a:ext cx="5169699" cy="23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151" y="2431745"/>
            <a:ext cx="4207674" cy="19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6054025" y="2132850"/>
            <a:ext cx="1974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700">
                <a:solidFill>
                  <a:srgbClr val="FF0000"/>
                </a:solidFill>
                <a:latin typeface="Trirong"/>
                <a:ea typeface="Trirong"/>
                <a:cs typeface="Trirong"/>
                <a:sym typeface="Trirong"/>
              </a:rPr>
              <a:t>vertical-align:top</a:t>
            </a:r>
            <a:endParaRPr i="1" sz="17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4438075" y="4160575"/>
            <a:ext cx="207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128225" y="111225"/>
            <a:ext cx="8616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: some fallback..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128225" y="754125"/>
            <a:ext cx="5298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&lt;img&gt; is an “</a:t>
            </a:r>
            <a:r>
              <a:rPr lang="th" sz="17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inline-block</a:t>
            </a:r>
            <a:r>
              <a:rPr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” ( not “inline” )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https://stackoverflow.com/questions/2402761/is-img-element-block-level-or-inline-level </a:t>
            </a:r>
            <a:endParaRPr sz="13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b="3511" l="0" r="0" t="3343"/>
          <a:stretch/>
        </p:blipFill>
        <p:spPr>
          <a:xfrm>
            <a:off x="663700" y="1381725"/>
            <a:ext cx="6145723" cy="32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2317350" y="3329150"/>
            <a:ext cx="21930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  <a:t>...normally, “inline” cannot set</a:t>
            </a:r>
            <a:b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</a:br>
            <a: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  <a:t>	- margin-top/bottom</a:t>
            </a:r>
            <a:endParaRPr i="1" sz="12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  <a:t>	- padding-top/bottom</a:t>
            </a:r>
            <a:endParaRPr i="1" sz="12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  <a:t>	- width</a:t>
            </a:r>
            <a:endParaRPr i="1" sz="12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6B26B"/>
                </a:solidFill>
                <a:latin typeface="Trirong Light"/>
                <a:ea typeface="Trirong Light"/>
                <a:cs typeface="Trirong Light"/>
                <a:sym typeface="Trirong Light"/>
              </a:rPr>
              <a:t>	- height</a:t>
            </a:r>
            <a:endParaRPr i="1" sz="12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6B26B"/>
              </a:solidFill>
              <a:latin typeface="Trirong Light"/>
              <a:ea typeface="Trirong Light"/>
              <a:cs typeface="Trirong Light"/>
              <a:sym typeface="Trirong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749025"/>
            <a:ext cx="4277574" cy="407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 b="46797" l="0" r="66175" t="0"/>
          <a:stretch/>
        </p:blipFill>
        <p:spPr>
          <a:xfrm>
            <a:off x="6073925" y="903388"/>
            <a:ext cx="2468151" cy="36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250250" y="749025"/>
            <a:ext cx="1508100" cy="217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0"/>
          <p:cNvCxnSpPr>
            <a:stCxn id="257" idx="3"/>
            <a:endCxn id="256" idx="1"/>
          </p:cNvCxnSpPr>
          <p:nvPr/>
        </p:nvCxnSpPr>
        <p:spPr>
          <a:xfrm>
            <a:off x="1758350" y="1835475"/>
            <a:ext cx="4315500" cy="915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900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/>
          <p:nvPr/>
        </p:nvSpPr>
        <p:spPr>
          <a:xfrm>
            <a:off x="4372700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4414650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4489050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4489050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7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3515125" y="2191325"/>
            <a:ext cx="7401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6293025" y="1063125"/>
            <a:ext cx="5952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Card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489050" y="1366200"/>
            <a:ext cx="5175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img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4489050" y="3436800"/>
            <a:ext cx="5952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container</a:t>
            </a:r>
            <a:endParaRPr sz="9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82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5">
            <a:alphaModFix/>
          </a:blip>
          <a:srcRect b="2335" l="0" r="0" t="66238"/>
          <a:stretch/>
        </p:blipFill>
        <p:spPr>
          <a:xfrm>
            <a:off x="4142275" y="870050"/>
            <a:ext cx="2689575" cy="13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1031625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1073575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1147975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1147975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32"/>
          <p:cNvCxnSpPr/>
          <p:nvPr/>
        </p:nvCxnSpPr>
        <p:spPr>
          <a:xfrm flipH="1">
            <a:off x="3156725" y="1244450"/>
            <a:ext cx="1332300" cy="25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2"/>
          <p:cNvCxnSpPr/>
          <p:nvPr/>
        </p:nvCxnSpPr>
        <p:spPr>
          <a:xfrm flipH="1">
            <a:off x="2953850" y="1392813"/>
            <a:ext cx="1644000" cy="5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2"/>
          <p:cNvCxnSpPr/>
          <p:nvPr/>
        </p:nvCxnSpPr>
        <p:spPr>
          <a:xfrm flipH="1">
            <a:off x="3082175" y="1541613"/>
            <a:ext cx="1562700" cy="195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2"/>
          <p:cNvCxnSpPr>
            <a:endCxn id="281" idx="3"/>
          </p:cNvCxnSpPr>
          <p:nvPr/>
        </p:nvCxnSpPr>
        <p:spPr>
          <a:xfrm flipH="1">
            <a:off x="2802825" y="947275"/>
            <a:ext cx="1686300" cy="1728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/>
        </p:nvSpPr>
        <p:spPr>
          <a:xfrm>
            <a:off x="628650" y="20603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ทบทวน HTML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82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5">
            <a:alphaModFix/>
          </a:blip>
          <a:srcRect b="2335" l="0" r="0" t="66238"/>
          <a:stretch/>
        </p:blipFill>
        <p:spPr>
          <a:xfrm>
            <a:off x="4142275" y="870050"/>
            <a:ext cx="2689575" cy="13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/>
          <p:nvPr/>
        </p:nvSpPr>
        <p:spPr>
          <a:xfrm>
            <a:off x="1031625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5">
            <a:alphaModFix/>
          </a:blip>
          <a:srcRect b="42863" l="0" r="0" t="0"/>
          <a:stretch/>
        </p:blipFill>
        <p:spPr>
          <a:xfrm>
            <a:off x="4142275" y="2349200"/>
            <a:ext cx="2689575" cy="23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>
            <a:off x="1073575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3"/>
          <p:cNvCxnSpPr>
            <a:endCxn id="298" idx="3"/>
          </p:cNvCxnSpPr>
          <p:nvPr/>
        </p:nvCxnSpPr>
        <p:spPr>
          <a:xfrm flipH="1">
            <a:off x="3136375" y="2597175"/>
            <a:ext cx="1352700" cy="104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3"/>
          <p:cNvSpPr/>
          <p:nvPr/>
        </p:nvSpPr>
        <p:spPr>
          <a:xfrm>
            <a:off x="1147975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1147975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3"/>
          <p:cNvCxnSpPr/>
          <p:nvPr/>
        </p:nvCxnSpPr>
        <p:spPr>
          <a:xfrm rot="10800000">
            <a:off x="2967375" y="2989275"/>
            <a:ext cx="1494600" cy="5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3"/>
          <p:cNvCxnSpPr>
            <a:endCxn id="301" idx="3"/>
          </p:cNvCxnSpPr>
          <p:nvPr/>
        </p:nvCxnSpPr>
        <p:spPr>
          <a:xfrm rot="10800000">
            <a:off x="3061975" y="3699150"/>
            <a:ext cx="1474500" cy="39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3"/>
          <p:cNvCxnSpPr/>
          <p:nvPr/>
        </p:nvCxnSpPr>
        <p:spPr>
          <a:xfrm flipH="1">
            <a:off x="3156725" y="1244450"/>
            <a:ext cx="1332300" cy="25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3"/>
          <p:cNvCxnSpPr/>
          <p:nvPr/>
        </p:nvCxnSpPr>
        <p:spPr>
          <a:xfrm flipH="1">
            <a:off x="2953850" y="1392813"/>
            <a:ext cx="1644000" cy="5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3"/>
          <p:cNvCxnSpPr/>
          <p:nvPr/>
        </p:nvCxnSpPr>
        <p:spPr>
          <a:xfrm flipH="1">
            <a:off x="3082175" y="1541613"/>
            <a:ext cx="1562700" cy="195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#1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761000"/>
            <a:ext cx="4013775" cy="19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925" y="2171025"/>
            <a:ext cx="5246124" cy="25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4572000" y="716900"/>
            <a:ext cx="44436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โจทย์</a:t>
            </a:r>
            <a:endParaRPr sz="2200" u="sng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- ให้เปลี่ยนสีพื้นหลังส่วน container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9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	</a:t>
            </a:r>
            <a:r>
              <a:rPr i="1"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 มีเงา + ขอบมนเหมือนเดิม</a:t>
            </a:r>
            <a:endParaRPr i="1"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	- รูปต้องต่อสนิทกับ container</a:t>
            </a:r>
            <a:endParaRPr i="1"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5" name="Google Shape;315;p34"/>
          <p:cNvSpPr/>
          <p:nvPr/>
        </p:nvSpPr>
        <p:spPr>
          <a:xfrm flipH="1" rot="10800000">
            <a:off x="2509000" y="2806675"/>
            <a:ext cx="940200" cy="940200"/>
          </a:xfrm>
          <a:prstGeom prst="bentArrow">
            <a:avLst>
              <a:gd fmla="val 25000" name="adj1"/>
              <a:gd fmla="val 25814" name="adj2"/>
              <a:gd fmla="val 25000" name="adj3"/>
              <a:gd fmla="val 43750" name="adj4"/>
            </a:avLst>
          </a:prstGeom>
          <a:solidFill>
            <a:srgbClr val="99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125" y="936200"/>
            <a:ext cx="5625824" cy="26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950" y="1361225"/>
            <a:ext cx="1752625" cy="1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4805900" y="2361450"/>
            <a:ext cx="1214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Part 2</a:t>
            </a:r>
            <a:endParaRPr sz="2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3623275" y="1424550"/>
            <a:ext cx="20118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endParaRPr b="1" sz="70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Color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204425" y="754375"/>
            <a:ext cx="4443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https://www.w3schools.com/css/css_colors.asp</a:t>
            </a:r>
            <a:endParaRPr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https://marksheet.io/css-color-units.html</a:t>
            </a:r>
            <a:r>
              <a:rPr lang="th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6">
            <a:alphaModFix/>
          </a:blip>
          <a:srcRect b="0" l="23943" r="27220" t="0"/>
          <a:stretch/>
        </p:blipFill>
        <p:spPr>
          <a:xfrm>
            <a:off x="360212" y="1367300"/>
            <a:ext cx="3674826" cy="29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564625" y="1443500"/>
            <a:ext cx="1364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6347"/>
                </a:solidFill>
                <a:latin typeface="Trirong Light"/>
                <a:ea typeface="Trirong Light"/>
                <a:cs typeface="Trirong Light"/>
                <a:sym typeface="Trirong Light"/>
              </a:rPr>
              <a:t>color : tomato</a:t>
            </a:r>
            <a:endParaRPr>
              <a:solidFill>
                <a:srgbClr val="FF6347"/>
              </a:solidFill>
              <a:latin typeface="Trirong Light"/>
              <a:ea typeface="Trirong Light"/>
              <a:cs typeface="Trirong Light"/>
              <a:sym typeface="Trirong Light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3750" y="1537930"/>
            <a:ext cx="4443599" cy="142688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4582975" y="1191325"/>
            <a:ext cx="4443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https://rgbcolorcode.com/</a:t>
            </a:r>
            <a:r>
              <a:rPr lang="th">
                <a:solidFill>
                  <a:srgbClr val="3D85C6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>
                <a:solidFill>
                  <a:srgbClr val="3D85C6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000">
              <a:solidFill>
                <a:srgbClr val="3D85C6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>
            <a:off x="4349275" y="977025"/>
            <a:ext cx="0" cy="3378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Units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cxnSp>
        <p:nvCxnSpPr>
          <p:cNvPr id="345" name="Google Shape;345;p38"/>
          <p:cNvCxnSpPr/>
          <p:nvPr/>
        </p:nvCxnSpPr>
        <p:spPr>
          <a:xfrm>
            <a:off x="4572000" y="1037900"/>
            <a:ext cx="0" cy="3378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 b="0" l="0" r="0" t="4816"/>
          <a:stretch/>
        </p:blipFill>
        <p:spPr>
          <a:xfrm>
            <a:off x="312625" y="1234675"/>
            <a:ext cx="3889000" cy="27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137700" y="4416500"/>
            <a:ext cx="398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https://www.w3schools.com/css/css_units.asp</a:t>
            </a:r>
            <a:r>
              <a:rPr lang="th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278800" y="737900"/>
            <a:ext cx="235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600" u="sng">
                <a:solidFill>
                  <a:srgbClr val="073763"/>
                </a:solidFill>
                <a:latin typeface="Trirong"/>
                <a:ea typeface="Trirong"/>
                <a:cs typeface="Trirong"/>
                <a:sym typeface="Trirong"/>
              </a:rPr>
              <a:t>Absolute</a:t>
            </a:r>
            <a:r>
              <a:rPr b="1" lang="th" sz="1600" u="sng">
                <a:solidFill>
                  <a:srgbClr val="073763"/>
                </a:solidFill>
                <a:latin typeface="Trirong"/>
                <a:ea typeface="Trirong"/>
                <a:cs typeface="Trirong"/>
                <a:sym typeface="Trirong"/>
              </a:rPr>
              <a:t> Units</a:t>
            </a:r>
            <a:endParaRPr b="1" sz="1600" u="sng">
              <a:solidFill>
                <a:srgbClr val="07376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49" name="Google Shape;349;p38"/>
          <p:cNvPicPr preferRelativeResize="0"/>
          <p:nvPr/>
        </p:nvPicPr>
        <p:blipFill rotWithShape="1">
          <a:blip r:embed="rId6">
            <a:alphaModFix/>
          </a:blip>
          <a:srcRect b="3220" l="0" r="0" t="1785"/>
          <a:stretch/>
        </p:blipFill>
        <p:spPr>
          <a:xfrm>
            <a:off x="4901025" y="1176825"/>
            <a:ext cx="3856525" cy="3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/>
        </p:nvSpPr>
        <p:spPr>
          <a:xfrm>
            <a:off x="4901025" y="737900"/>
            <a:ext cx="235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600" u="sng">
                <a:solidFill>
                  <a:srgbClr val="073763"/>
                </a:solidFill>
                <a:latin typeface="Trirong"/>
                <a:ea typeface="Trirong"/>
                <a:cs typeface="Trirong"/>
                <a:sym typeface="Trirong"/>
              </a:rPr>
              <a:t>Relative</a:t>
            </a:r>
            <a:r>
              <a:rPr b="1" lang="th" sz="1600" u="sng">
                <a:solidFill>
                  <a:srgbClr val="073763"/>
                </a:solidFill>
                <a:latin typeface="Trirong"/>
                <a:ea typeface="Trirong"/>
                <a:cs typeface="Trirong"/>
                <a:sym typeface="Trirong"/>
              </a:rPr>
              <a:t> Units</a:t>
            </a:r>
            <a:endParaRPr b="1" sz="1600" u="sng">
              <a:solidFill>
                <a:srgbClr val="07376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137700" y="2769575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54250" y="4388725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4654250" y="3457425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4654250" y="3147000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4654250" y="1527850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4654250" y="2836575"/>
            <a:ext cx="2922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Text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204425" y="798300"/>
            <a:ext cx="3009300" cy="1927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 color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 alignment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Decoration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 Transformation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 Spacing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 Shadow</a:t>
            </a:r>
            <a:endParaRPr sz="12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213" y="2364925"/>
            <a:ext cx="3286751" cy="1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400" y="2852411"/>
            <a:ext cx="3861574" cy="4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88" y="3431714"/>
            <a:ext cx="1906975" cy="126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 rotWithShape="1">
          <a:blip r:embed="rId8">
            <a:alphaModFix/>
          </a:blip>
          <a:srcRect b="23416" l="0" r="0" t="25866"/>
          <a:stretch/>
        </p:blipFill>
        <p:spPr>
          <a:xfrm>
            <a:off x="3213625" y="3782475"/>
            <a:ext cx="5066475" cy="6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 rotWithShape="1">
          <a:blip r:embed="rId9">
            <a:alphaModFix/>
          </a:blip>
          <a:srcRect b="3424" l="1309" r="1659" t="4025"/>
          <a:stretch/>
        </p:blipFill>
        <p:spPr>
          <a:xfrm>
            <a:off x="3451225" y="798312"/>
            <a:ext cx="4981274" cy="14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204425" y="798300"/>
            <a:ext cx="30093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https://www.w3schools.com/css/css_text.asp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Fonts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128225" y="798300"/>
            <a:ext cx="2550000" cy="1773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rirong"/>
              <a:buChar char="●"/>
            </a:pPr>
            <a:r>
              <a:rPr lang="th" sz="15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Font Family</a:t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rirong"/>
              <a:buChar char="●"/>
            </a:pPr>
            <a:r>
              <a:rPr lang="th" sz="15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Font Fallback</a:t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rirong"/>
              <a:buChar char="●"/>
            </a:pPr>
            <a:r>
              <a:rPr lang="th" sz="15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Font Style</a:t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rirong"/>
              <a:buChar char="●"/>
            </a:pPr>
            <a:r>
              <a:rPr lang="th" sz="15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 Weight</a:t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rirong"/>
              <a:buChar char="●"/>
            </a:pPr>
            <a:r>
              <a:rPr lang="th" sz="15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Font Size</a:t>
            </a:r>
            <a:endParaRPr sz="15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Trirong"/>
              <a:buChar char="●"/>
            </a:pPr>
            <a:r>
              <a:rPr lang="th" sz="1600" u="sng">
                <a:solidFill>
                  <a:srgbClr val="EFEFEF"/>
                </a:solidFill>
                <a:highlight>
                  <a:srgbClr val="3C78D8"/>
                </a:highlight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Font</a:t>
            </a:r>
            <a:endParaRPr sz="1600">
              <a:solidFill>
                <a:srgbClr val="EFEFEF"/>
              </a:solidFill>
              <a:highlight>
                <a:srgbClr val="3C78D8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128225" y="798300"/>
            <a:ext cx="26244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https://www.w3schools.com/css/css_font.asp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" y="2890425"/>
            <a:ext cx="2345350" cy="91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7" name="Google Shape;37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6588" y="798300"/>
            <a:ext cx="3614062" cy="330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9001" y="2793300"/>
            <a:ext cx="2141850" cy="198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9" name="Google Shape;379;p40"/>
          <p:cNvPicPr preferRelativeResize="0"/>
          <p:nvPr/>
        </p:nvPicPr>
        <p:blipFill rotWithShape="1">
          <a:blip r:embed="rId10">
            <a:alphaModFix/>
          </a:blip>
          <a:srcRect b="56003" l="0" r="0" t="2344"/>
          <a:stretch/>
        </p:blipFill>
        <p:spPr>
          <a:xfrm>
            <a:off x="6097325" y="798295"/>
            <a:ext cx="2845199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 rotWithShape="1">
          <a:blip r:embed="rId10">
            <a:alphaModFix/>
          </a:blip>
          <a:srcRect b="0" l="0" r="0" t="47622"/>
          <a:stretch/>
        </p:blipFill>
        <p:spPr>
          <a:xfrm>
            <a:off x="6838300" y="1690820"/>
            <a:ext cx="2028551" cy="9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/>
          <p:nvPr/>
        </p:nvSpPr>
        <p:spPr>
          <a:xfrm>
            <a:off x="3780050" y="4364375"/>
            <a:ext cx="1868700" cy="292200"/>
          </a:xfrm>
          <a:prstGeom prst="wedgeRoundRectCallout">
            <a:avLst>
              <a:gd fmla="val 95275" name="adj1"/>
              <a:gd fmla="val 8325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1155CC"/>
                </a:solidFill>
                <a:latin typeface="Trirong ExtraBold"/>
                <a:ea typeface="Trirong ExtraBold"/>
                <a:cs typeface="Trirong ExtraBold"/>
                <a:sym typeface="Trirong ExtraBold"/>
              </a:rPr>
              <a:t>Web Safe Fonts</a:t>
            </a:r>
            <a:endParaRPr>
              <a:solidFill>
                <a:srgbClr val="1155CC"/>
              </a:solidFill>
              <a:latin typeface="Trirong ExtraBold"/>
              <a:ea typeface="Trirong ExtraBold"/>
              <a:cs typeface="Trirong ExtraBold"/>
              <a:sym typeface="Trirong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Icons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204425" y="770800"/>
            <a:ext cx="2808600" cy="1211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 Awesome</a:t>
            </a:r>
            <a:endParaRPr sz="23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Bootstrap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Material-icons (Google)</a:t>
            </a:r>
            <a:endParaRPr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3089225" y="731813"/>
            <a:ext cx="5898300" cy="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https://www.w3schools.com/icons/default.asp</a:t>
            </a:r>
            <a:r>
              <a:rPr lang="th" sz="2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endParaRPr sz="2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89" name="Google Shape;389;p41"/>
          <p:cNvPicPr preferRelativeResize="0"/>
          <p:nvPr/>
        </p:nvPicPr>
        <p:blipFill rotWithShape="1">
          <a:blip r:embed="rId8">
            <a:alphaModFix/>
          </a:blip>
          <a:srcRect b="0" l="0" r="0" t="1293"/>
          <a:stretch/>
        </p:blipFill>
        <p:spPr>
          <a:xfrm>
            <a:off x="204425" y="2058313"/>
            <a:ext cx="4607650" cy="27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 rotWithShape="1">
          <a:blip r:embed="rId9">
            <a:alphaModFix/>
          </a:blip>
          <a:srcRect b="5935" l="2471" r="2090" t="0"/>
          <a:stretch/>
        </p:blipFill>
        <p:spPr>
          <a:xfrm>
            <a:off x="4926950" y="2999325"/>
            <a:ext cx="3894074" cy="152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1"/>
          <p:cNvCxnSpPr/>
          <p:nvPr/>
        </p:nvCxnSpPr>
        <p:spPr>
          <a:xfrm>
            <a:off x="4230450" y="2501750"/>
            <a:ext cx="2672400" cy="6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41"/>
          <p:cNvCxnSpPr/>
          <p:nvPr/>
        </p:nvCxnSpPr>
        <p:spPr>
          <a:xfrm>
            <a:off x="3993050" y="3495050"/>
            <a:ext cx="3037500" cy="33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41"/>
          <p:cNvCxnSpPr/>
          <p:nvPr/>
        </p:nvCxnSpPr>
        <p:spPr>
          <a:xfrm flipH="1" rot="10800000">
            <a:off x="4723500" y="4248700"/>
            <a:ext cx="955500" cy="11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94" name="Google Shape;394;p41"/>
          <p:cNvSpPr txBox="1"/>
          <p:nvPr/>
        </p:nvSpPr>
        <p:spPr>
          <a:xfrm>
            <a:off x="3223400" y="1829800"/>
            <a:ext cx="5688000" cy="2982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>
                <a:solidFill>
                  <a:srgbClr val="FFF2CC"/>
                </a:solidFill>
                <a:latin typeface="Trirong"/>
                <a:ea typeface="Trirong"/>
                <a:cs typeface="Trirong"/>
                <a:sym typeface="Trirong"/>
              </a:rPr>
              <a:t>&lt;link href="https://use.fontawesome.com/releases/v5.15.1/css/all.css" rel="stylesheet" /&gt;</a:t>
            </a:r>
            <a:endParaRPr sz="1000">
              <a:solidFill>
                <a:srgbClr val="FFF2C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95" name="Google Shape;39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8050" y="1216756"/>
            <a:ext cx="5898301" cy="57199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>
            <a:hlinkClick r:id="rId11"/>
          </p:cNvPr>
          <p:cNvSpPr txBox="1"/>
          <p:nvPr/>
        </p:nvSpPr>
        <p:spPr>
          <a:xfrm>
            <a:off x="5309600" y="2168288"/>
            <a:ext cx="2516700" cy="451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Explore all icons.. 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Background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204425" y="798300"/>
            <a:ext cx="3009300" cy="1910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Background Image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Repeat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Attachment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Position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Size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Origin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Background Gradient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126275" y="2834325"/>
            <a:ext cx="30735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https://www.w3schools.com/css/css_background.asp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126275" y="3059325"/>
            <a:ext cx="32439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https://www.w3schools.com/css/css3_backgrounds.asp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126275" y="3290675"/>
            <a:ext cx="32439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https://www.w3schools.com/css/css3_gradients.asp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3370175" y="740525"/>
            <a:ext cx="5611500" cy="64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900">
                <a:solidFill>
                  <a:srgbClr val="351C75"/>
                </a:solidFill>
                <a:latin typeface="Trirong"/>
                <a:ea typeface="Trirong"/>
                <a:cs typeface="Trirong"/>
                <a:sym typeface="Trirong"/>
              </a:rPr>
              <a:t>&lt;img src= “...”  &gt; </a:t>
            </a:r>
            <a:endParaRPr sz="1900">
              <a:solidFill>
                <a:srgbClr val="351C75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ใช้กับรูปที่เป็น content เช่น logo, รูปสินค้า, รูป profile...</a:t>
            </a:r>
            <a:endParaRPr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3370175" y="1378650"/>
            <a:ext cx="5422200" cy="70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900">
                <a:solidFill>
                  <a:srgbClr val="351C75"/>
                </a:solidFill>
                <a:latin typeface="Trirong"/>
                <a:ea typeface="Trirong"/>
                <a:cs typeface="Trirong"/>
                <a:sym typeface="Trirong"/>
              </a:rPr>
              <a:t>(style) background-image</a:t>
            </a:r>
            <a:r>
              <a:rPr lang="th" sz="1900">
                <a:solidFill>
                  <a:srgbClr val="351C75"/>
                </a:solidFill>
                <a:latin typeface="Trirong"/>
                <a:ea typeface="Trirong"/>
                <a:cs typeface="Trirong"/>
                <a:sym typeface="Trirong"/>
              </a:rPr>
              <a:t> : url(...)</a:t>
            </a:r>
            <a:endParaRPr sz="1900">
              <a:solidFill>
                <a:srgbClr val="351C75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เน้นใช้กับการตกแต่ง เช่น ภาพพื้นหลัง, wallpaper</a:t>
            </a:r>
            <a:endParaRPr sz="20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08" name="Google Shape;40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900" y="2088450"/>
            <a:ext cx="5201947" cy="27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175" y="3820875"/>
            <a:ext cx="2977525" cy="8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/>
        </p:nvSpPr>
        <p:spPr>
          <a:xfrm>
            <a:off x="126275" y="3516300"/>
            <a:ext cx="32439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https://marksheet.io/css-background.html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163325" y="4610000"/>
            <a:ext cx="3243900" cy="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https://unsplash.com/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(รูปภาพ hi-res FREE)</a:t>
            </a:r>
            <a:endParaRPr sz="15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/>
        </p:nvSpPr>
        <p:spPr>
          <a:xfrm>
            <a:off x="128225" y="111225"/>
            <a:ext cx="8616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HT+ML คือ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H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yper</a:t>
            </a: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T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ext</a:t>
            </a:r>
            <a:r>
              <a:rPr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400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เอกสาร(ไฟล์)ที่สามารถสร้าง link เพื่อเปิดเอกสารอื่นที่เกี่ยวข้องได้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M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arkup </a:t>
            </a: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L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anguage</a:t>
            </a:r>
            <a:endParaRPr i="1" sz="2400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รูปแบบเพื่อกำหนดการแสดงเนื้อหาแต่ละส่วนของเอกสารสู่หน้าจอ (หรือเครื่องพิมพ์)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ตัวอย่างของภาษาที่เป็น Markup language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604000" y="3157075"/>
            <a:ext cx="7858200" cy="1042800"/>
          </a:xfrm>
          <a:prstGeom prst="flowChartAlternateProcess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th" sz="3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“HTML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ใช้  </a:t>
            </a:r>
            <a:r>
              <a:rPr b="1" lang="th" sz="3600">
                <a:solidFill>
                  <a:srgbClr val="CC0000"/>
                </a:solidFill>
                <a:latin typeface="Trirong"/>
                <a:ea typeface="Trirong"/>
                <a:cs typeface="Trirong"/>
                <a:sym typeface="Trirong"/>
              </a:rPr>
              <a:t>“Tags”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และ</a:t>
            </a:r>
            <a:r>
              <a:rPr b="1" lang="th" sz="3600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b="1" lang="th" sz="3600">
                <a:solidFill>
                  <a:srgbClr val="0B5394"/>
                </a:solidFill>
                <a:latin typeface="Trirong"/>
                <a:ea typeface="Trirong"/>
                <a:cs typeface="Trirong"/>
                <a:sym typeface="Trirong"/>
              </a:rPr>
              <a:t>“Attributes”</a:t>
            </a:r>
            <a:endParaRPr b="1" sz="3600">
              <a:solidFill>
                <a:srgbClr val="0B5394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Links - </a:t>
            </a:r>
            <a:r>
              <a:rPr b="1" lang="th" sz="30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Lists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 - Navigation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7" name="Google Shape;417;p43"/>
          <p:cNvSpPr txBox="1"/>
          <p:nvPr/>
        </p:nvSpPr>
        <p:spPr>
          <a:xfrm>
            <a:off x="204425" y="798300"/>
            <a:ext cx="3380700" cy="1881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Links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state (pseudo classes)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text-decoration, cursor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Lists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list-style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Navigation Bar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vertical / horizontal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4">
            <a:alphaModFix/>
          </a:blip>
          <a:srcRect b="8838" l="0" r="0" t="35394"/>
          <a:stretch/>
        </p:blipFill>
        <p:spPr>
          <a:xfrm>
            <a:off x="3756350" y="798300"/>
            <a:ext cx="3864125" cy="5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 rotWithShape="1">
          <a:blip r:embed="rId5">
            <a:alphaModFix/>
          </a:blip>
          <a:srcRect b="6244" l="0" r="0" t="0"/>
          <a:stretch/>
        </p:blipFill>
        <p:spPr>
          <a:xfrm>
            <a:off x="5983800" y="1376554"/>
            <a:ext cx="2950550" cy="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/>
          <p:cNvPicPr preferRelativeResize="0"/>
          <p:nvPr/>
        </p:nvPicPr>
        <p:blipFill rotWithShape="1">
          <a:blip r:embed="rId6">
            <a:alphaModFix/>
          </a:blip>
          <a:srcRect b="6367" l="0" r="0" t="0"/>
          <a:stretch/>
        </p:blipFill>
        <p:spPr>
          <a:xfrm>
            <a:off x="3756362" y="1482725"/>
            <a:ext cx="1877961" cy="1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 rotWithShape="1">
          <a:blip r:embed="rId7">
            <a:alphaModFix/>
          </a:blip>
          <a:srcRect b="0" l="0" r="0" t="19041"/>
          <a:stretch/>
        </p:blipFill>
        <p:spPr>
          <a:xfrm>
            <a:off x="350550" y="3435150"/>
            <a:ext cx="2424750" cy="11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 rotWithShape="1">
          <a:blip r:embed="rId8">
            <a:alphaModFix/>
          </a:blip>
          <a:srcRect b="0" l="0" r="0" t="49489"/>
          <a:stretch/>
        </p:blipFill>
        <p:spPr>
          <a:xfrm>
            <a:off x="3427125" y="4133597"/>
            <a:ext cx="4655425" cy="4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8950" y="2774551"/>
            <a:ext cx="3205408" cy="126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1255" y="2749100"/>
            <a:ext cx="2182946" cy="1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 txBox="1"/>
          <p:nvPr/>
        </p:nvSpPr>
        <p:spPr>
          <a:xfrm>
            <a:off x="155325" y="2749100"/>
            <a:ext cx="3271800" cy="55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https://www.w3schools.com/css/css_link.asp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https://www.w3schools.com/css/css_list.asp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https://www.w3schools.com/css/css_navbar.asp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Position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204425" y="798300"/>
            <a:ext cx="1698000" cy="1441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Static 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Relative 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Absolute 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Fixed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Sticky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204425" y="2255300"/>
            <a:ext cx="1469400" cy="102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Top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Bottom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Left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Right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1673825" y="798300"/>
            <a:ext cx="3938400" cy="1441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= normal flow(</a:t>
            </a:r>
            <a:r>
              <a:rPr b="1" lang="th" sz="16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default</a:t>
            </a: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)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= based-on normal flow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= actual x,y of parent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= </a:t>
            </a: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actual x,y on viewport (scroll)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= ‘</a:t>
            </a:r>
            <a:r>
              <a:rPr lang="th" sz="16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relative</a:t>
            </a: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’ first + ‘</a:t>
            </a:r>
            <a:r>
              <a:rPr lang="th" sz="16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fixed</a:t>
            </a:r>
            <a:r>
              <a:rPr lang="th" sz="16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’ after scroll</a:t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963" y="1687025"/>
            <a:ext cx="1540850" cy="5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9125" y="1602275"/>
            <a:ext cx="1431900" cy="75439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128225" y="4057800"/>
            <a:ext cx="3756000" cy="65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https://www.w3schools.com/css/css_positioning.asp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https://developer.mozilla.org/en-US/docs/Web/CSS/position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https://www.w3schools.com/cssref/pr_pos_z-index.asp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5975" y="875863"/>
            <a:ext cx="1431900" cy="47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1625" y="798302"/>
            <a:ext cx="1469400" cy="62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1000" y="2509073"/>
            <a:ext cx="1834150" cy="6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85075" y="2596072"/>
            <a:ext cx="1670475" cy="133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73675" y="3470350"/>
            <a:ext cx="2490771" cy="119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4"/>
          <p:cNvCxnSpPr/>
          <p:nvPr/>
        </p:nvCxnSpPr>
        <p:spPr>
          <a:xfrm>
            <a:off x="5438825" y="2520000"/>
            <a:ext cx="0" cy="2136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43" name="Google Shape;443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17600" y="2585276"/>
            <a:ext cx="1698000" cy="9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08300" y="3316325"/>
            <a:ext cx="1698000" cy="652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4"/>
          <p:cNvSpPr txBox="1"/>
          <p:nvPr/>
        </p:nvSpPr>
        <p:spPr>
          <a:xfrm>
            <a:off x="204425" y="3296200"/>
            <a:ext cx="1469400" cy="333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z-index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#2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146775" y="736550"/>
            <a:ext cx="4576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</a:t>
            </a: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ให้สร้าง web page ดังภาพจาก style ด้านล่าง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</a:t>
            </a:r>
            <a:r>
              <a:rPr i="1" lang="th" sz="12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ห้ามแก้ไข style ที่ให้ + ห้ามใส่ style ใน tag </a:t>
            </a:r>
            <a:endParaRPr i="1" sz="12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 ตรึง 5 กล่องเล็กตรงกลาง ไม่เลื่อนตาม scroll bar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52" name="Google Shape;452;p45"/>
          <p:cNvPicPr preferRelativeResize="0"/>
          <p:nvPr/>
        </p:nvPicPr>
        <p:blipFill rotWithShape="1">
          <a:blip r:embed="rId4">
            <a:alphaModFix/>
          </a:blip>
          <a:srcRect b="0" l="0" r="50109" t="7629"/>
          <a:stretch/>
        </p:blipFill>
        <p:spPr>
          <a:xfrm>
            <a:off x="5008833" y="736550"/>
            <a:ext cx="3896616" cy="40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63" y="1532625"/>
            <a:ext cx="4551633" cy="326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Flexbox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204425" y="798300"/>
            <a:ext cx="2461800" cy="1941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Container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b="1" lang="th" sz="16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flex-flow</a:t>
            </a:r>
            <a:endParaRPr b="1" sz="1600" u="sng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flex-direction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flex-wrap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justify-content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align-items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align-content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204425" y="2739300"/>
            <a:ext cx="2461800" cy="1941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Items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order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b="1" lang="th" sz="16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flex</a:t>
            </a:r>
            <a:r>
              <a:rPr b="1"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flex-grow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flex-shrink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○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flex-basis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align-self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4720800" y="139350"/>
            <a:ext cx="3144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https://www.w3schools.com/css/css3_flexbox.asp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9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https://css-tricks.com/snippets/css/a-guide-to-flexbox/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9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462" name="Google Shape;462;p46"/>
          <p:cNvGrpSpPr/>
          <p:nvPr/>
        </p:nvGrpSpPr>
        <p:grpSpPr>
          <a:xfrm>
            <a:off x="2872950" y="798300"/>
            <a:ext cx="3707100" cy="967800"/>
            <a:chOff x="2903400" y="1077400"/>
            <a:chExt cx="3707100" cy="967800"/>
          </a:xfrm>
        </p:grpSpPr>
        <p:sp>
          <p:nvSpPr>
            <p:cNvPr id="463" name="Google Shape;463;p46"/>
            <p:cNvSpPr txBox="1"/>
            <p:nvPr/>
          </p:nvSpPr>
          <p:spPr>
            <a:xfrm>
              <a:off x="2903400" y="1077400"/>
              <a:ext cx="3707100" cy="9678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endParaRPr>
            </a:p>
          </p:txBody>
        </p:sp>
        <p:pic>
          <p:nvPicPr>
            <p:cNvPr id="464" name="Google Shape;464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68200" y="1185376"/>
              <a:ext cx="1722350" cy="7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63850" y="1185375"/>
              <a:ext cx="1610535" cy="71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46"/>
          <p:cNvGrpSpPr/>
          <p:nvPr/>
        </p:nvGrpSpPr>
        <p:grpSpPr>
          <a:xfrm>
            <a:off x="2872950" y="1823875"/>
            <a:ext cx="3707100" cy="967800"/>
            <a:chOff x="2903400" y="2221263"/>
            <a:chExt cx="3707100" cy="967800"/>
          </a:xfrm>
        </p:grpSpPr>
        <p:sp>
          <p:nvSpPr>
            <p:cNvPr id="467" name="Google Shape;467;p46"/>
            <p:cNvSpPr txBox="1"/>
            <p:nvPr/>
          </p:nvSpPr>
          <p:spPr>
            <a:xfrm>
              <a:off x="2903400" y="2221263"/>
              <a:ext cx="3707100" cy="9678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endParaRPr>
            </a:p>
          </p:txBody>
        </p:sp>
        <p:pic>
          <p:nvPicPr>
            <p:cNvPr id="468" name="Google Shape;468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45324" y="2265088"/>
              <a:ext cx="1497150" cy="87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91125" y="2265088"/>
              <a:ext cx="1394543" cy="87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0" name="Google Shape;47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9175" y="850725"/>
            <a:ext cx="2252425" cy="370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1525" y="2802498"/>
            <a:ext cx="1694725" cy="19948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72" name="Google Shape;472;p46"/>
          <p:cNvGrpSpPr/>
          <p:nvPr/>
        </p:nvGrpSpPr>
        <p:grpSpPr>
          <a:xfrm>
            <a:off x="2866325" y="2916950"/>
            <a:ext cx="1820700" cy="1804200"/>
            <a:chOff x="2866325" y="2993150"/>
            <a:chExt cx="1820700" cy="1804200"/>
          </a:xfrm>
        </p:grpSpPr>
        <p:sp>
          <p:nvSpPr>
            <p:cNvPr id="473" name="Google Shape;473;p46"/>
            <p:cNvSpPr txBox="1"/>
            <p:nvPr/>
          </p:nvSpPr>
          <p:spPr>
            <a:xfrm>
              <a:off x="2866325" y="2993150"/>
              <a:ext cx="1820700" cy="1804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endParaRPr>
            </a:p>
          </p:txBody>
        </p:sp>
        <p:pic>
          <p:nvPicPr>
            <p:cNvPr id="474" name="Google Shape;474;p4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07600" y="3050100"/>
              <a:ext cx="1564400" cy="82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4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007600" y="3959925"/>
              <a:ext cx="1310300" cy="744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Flexbox - pattern 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204425" y="798300"/>
            <a:ext cx="2845200" cy="1928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Flexbox design pattern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i="1"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(by. kevin powell)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Even Columns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Grid-ish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Trirong"/>
              <a:buChar char="●"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Content &amp; Sidebar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5204375" y="4169275"/>
            <a:ext cx="3792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https://www.kevinpowell.co/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Flexbox design </a:t>
            </a: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patterns (youtube vdo)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https://tobiasahlin.com/blog/common-flexbox-patterns/</a:t>
            </a:r>
            <a:r>
              <a:rPr lang="th" sz="10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0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6675" y="743525"/>
            <a:ext cx="4339751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2475" y="2077225"/>
            <a:ext cx="3833306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350" y="2757400"/>
            <a:ext cx="4960124" cy="1885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Responsive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491" name="Google Shape;491;p48"/>
          <p:cNvGrpSpPr/>
          <p:nvPr/>
        </p:nvGrpSpPr>
        <p:grpSpPr>
          <a:xfrm>
            <a:off x="6323675" y="166175"/>
            <a:ext cx="2651700" cy="2981700"/>
            <a:chOff x="6323675" y="166175"/>
            <a:chExt cx="2651700" cy="2981700"/>
          </a:xfrm>
        </p:grpSpPr>
        <p:pic>
          <p:nvPicPr>
            <p:cNvPr id="492" name="Google Shape;49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3675" y="166175"/>
              <a:ext cx="2651700" cy="298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37750" y="878950"/>
              <a:ext cx="2480350" cy="1386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94" name="Google Shape;49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950" y="756275"/>
            <a:ext cx="1334575" cy="189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9850" y="911813"/>
            <a:ext cx="640675" cy="12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>
            <a:off x="204425" y="798300"/>
            <a:ext cx="3015000" cy="1717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Responsive Web Design</a:t>
            </a:r>
            <a:endParaRPr sz="18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Device, Browser, Viewport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M</a:t>
            </a: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edia queries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○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min-width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○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max-width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 rotWithShape="1">
          <a:blip r:embed="rId8">
            <a:alphaModFix/>
          </a:blip>
          <a:srcRect b="16110" l="3992" r="4011" t="6436"/>
          <a:stretch/>
        </p:blipFill>
        <p:spPr>
          <a:xfrm>
            <a:off x="163750" y="2940775"/>
            <a:ext cx="3015001" cy="170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2225" y="3051252"/>
            <a:ext cx="2741237" cy="135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5625" y="3038600"/>
            <a:ext cx="2769762" cy="1379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/>
          <p:cNvSpPr/>
          <p:nvPr/>
        </p:nvSpPr>
        <p:spPr>
          <a:xfrm>
            <a:off x="3254950" y="4499650"/>
            <a:ext cx="1868700" cy="292200"/>
          </a:xfrm>
          <a:prstGeom prst="wedgeRoundRectCallout">
            <a:avLst>
              <a:gd fmla="val 19491" name="adj1"/>
              <a:gd fmla="val -103936" name="adj2"/>
              <a:gd fmla="val 0" name="adj3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1155CC"/>
                </a:solidFill>
                <a:latin typeface="Trirong ExtraBold"/>
                <a:ea typeface="Trirong ExtraBold"/>
                <a:cs typeface="Trirong ExtraBold"/>
                <a:sym typeface="Trirong ExtraBold"/>
              </a:rPr>
              <a:t>Mobile first</a:t>
            </a:r>
            <a:endParaRPr>
              <a:solidFill>
                <a:srgbClr val="1155CC"/>
              </a:solidFill>
              <a:latin typeface="Trirong ExtraBold"/>
              <a:ea typeface="Trirong ExtraBold"/>
              <a:cs typeface="Trirong ExtraBold"/>
              <a:sym typeface="Trirong ExtraBold"/>
            </a:endParaRPr>
          </a:p>
        </p:txBody>
      </p:sp>
      <p:sp>
        <p:nvSpPr>
          <p:cNvPr id="501" name="Google Shape;501;p48"/>
          <p:cNvSpPr/>
          <p:nvPr/>
        </p:nvSpPr>
        <p:spPr>
          <a:xfrm>
            <a:off x="5916525" y="4499650"/>
            <a:ext cx="1868700" cy="292200"/>
          </a:xfrm>
          <a:prstGeom prst="wedgeRoundRectCallout">
            <a:avLst>
              <a:gd fmla="val 19491" name="adj1"/>
              <a:gd fmla="val -103936" name="adj2"/>
              <a:gd fmla="val 0" name="adj3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1155CC"/>
                </a:solidFill>
                <a:latin typeface="Trirong ExtraBold"/>
                <a:ea typeface="Trirong ExtraBold"/>
                <a:cs typeface="Trirong ExtraBold"/>
                <a:sym typeface="Trirong ExtraBold"/>
              </a:rPr>
              <a:t>Desktop</a:t>
            </a:r>
            <a:r>
              <a:rPr lang="th">
                <a:solidFill>
                  <a:srgbClr val="1155CC"/>
                </a:solidFill>
                <a:latin typeface="Trirong ExtraBold"/>
                <a:ea typeface="Trirong ExtraBold"/>
                <a:cs typeface="Trirong ExtraBold"/>
                <a:sym typeface="Trirong ExtraBold"/>
              </a:rPr>
              <a:t> first</a:t>
            </a:r>
            <a:endParaRPr>
              <a:solidFill>
                <a:srgbClr val="1155CC"/>
              </a:solidFill>
              <a:latin typeface="Trirong ExtraBold"/>
              <a:ea typeface="Trirong ExtraBold"/>
              <a:cs typeface="Trirong ExtraBold"/>
              <a:sym typeface="Trirong ExtraBold"/>
            </a:endParaRPr>
          </a:p>
        </p:txBody>
      </p:sp>
      <p:pic>
        <p:nvPicPr>
          <p:cNvPr id="502" name="Google Shape;502;p48"/>
          <p:cNvPicPr preferRelativeResize="0"/>
          <p:nvPr/>
        </p:nvPicPr>
        <p:blipFill rotWithShape="1">
          <a:blip r:embed="rId11">
            <a:alphaModFix/>
          </a:blip>
          <a:srcRect b="20285" l="1690" r="0" t="23223"/>
          <a:stretch/>
        </p:blipFill>
        <p:spPr>
          <a:xfrm>
            <a:off x="128225" y="2663825"/>
            <a:ext cx="4436524" cy="21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48"/>
          <p:cNvCxnSpPr/>
          <p:nvPr/>
        </p:nvCxnSpPr>
        <p:spPr>
          <a:xfrm rot="5400000">
            <a:off x="946825" y="3090950"/>
            <a:ext cx="541200" cy="4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04" name="Google Shape;504;p48"/>
          <p:cNvSpPr txBox="1"/>
          <p:nvPr/>
        </p:nvSpPr>
        <p:spPr>
          <a:xfrm>
            <a:off x="4720800" y="139350"/>
            <a:ext cx="3144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https://www.w3schools.com/css/css_rwd_intro.asp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9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https://marksheet.io/css-responsiveness.html</a:t>
            </a:r>
            <a:r>
              <a:rPr lang="th" sz="900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900"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Tables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1" y="2421675"/>
            <a:ext cx="4423329" cy="232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1" name="Google Shape;511;p49"/>
          <p:cNvPicPr preferRelativeResize="0"/>
          <p:nvPr/>
        </p:nvPicPr>
        <p:blipFill rotWithShape="1">
          <a:blip r:embed="rId5">
            <a:alphaModFix/>
          </a:blip>
          <a:srcRect b="32106" l="0" r="0" t="0"/>
          <a:stretch/>
        </p:blipFill>
        <p:spPr>
          <a:xfrm>
            <a:off x="2325250" y="745523"/>
            <a:ext cx="2302500" cy="1637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49"/>
          <p:cNvPicPr preferRelativeResize="0"/>
          <p:nvPr/>
        </p:nvPicPr>
        <p:blipFill rotWithShape="1">
          <a:blip r:embed="rId6">
            <a:alphaModFix/>
          </a:blip>
          <a:srcRect b="22596" l="0" r="0" t="3439"/>
          <a:stretch/>
        </p:blipFill>
        <p:spPr>
          <a:xfrm>
            <a:off x="4721725" y="1352675"/>
            <a:ext cx="4300975" cy="3432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" name="Google Shape;513;p49"/>
          <p:cNvSpPr txBox="1"/>
          <p:nvPr/>
        </p:nvSpPr>
        <p:spPr>
          <a:xfrm>
            <a:off x="109750" y="757950"/>
            <a:ext cx="2095200" cy="1527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Table borders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Table size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Table-alignment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Table style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Table responsive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4673950" y="786050"/>
            <a:ext cx="43488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https://www.w3schools.com/css/css_table.asp</a:t>
            </a:r>
            <a:r>
              <a:rPr lang="th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25" y="2367150"/>
            <a:ext cx="5465800" cy="237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0" name="Google Shape;520;p50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CSS Forms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176" y="754876"/>
            <a:ext cx="3679500" cy="172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2" name="Google Shape;522;p50"/>
          <p:cNvSpPr txBox="1"/>
          <p:nvPr/>
        </p:nvSpPr>
        <p:spPr>
          <a:xfrm>
            <a:off x="109750" y="757950"/>
            <a:ext cx="2095200" cy="1527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Label &amp; input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Input selector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Styling input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rirong"/>
              <a:buChar char="●"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Icon with input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523" name="Google Shape;523;p50"/>
          <p:cNvGrpSpPr/>
          <p:nvPr/>
        </p:nvGrpSpPr>
        <p:grpSpPr>
          <a:xfrm>
            <a:off x="6442272" y="817519"/>
            <a:ext cx="2248572" cy="3925445"/>
            <a:chOff x="2300000" y="757950"/>
            <a:chExt cx="2176950" cy="3830450"/>
          </a:xfrm>
        </p:grpSpPr>
        <p:pic>
          <p:nvPicPr>
            <p:cNvPr id="524" name="Google Shape;524;p50"/>
            <p:cNvPicPr preferRelativeResize="0"/>
            <p:nvPr/>
          </p:nvPicPr>
          <p:blipFill rotWithShape="1">
            <a:blip r:embed="rId6">
              <a:alphaModFix/>
            </a:blip>
            <a:srcRect b="61943" l="0" r="0" t="0"/>
            <a:stretch/>
          </p:blipFill>
          <p:spPr>
            <a:xfrm>
              <a:off x="2300000" y="757950"/>
              <a:ext cx="2176950" cy="1441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25" name="Google Shape;525;p50"/>
            <p:cNvPicPr preferRelativeResize="0"/>
            <p:nvPr/>
          </p:nvPicPr>
          <p:blipFill rotWithShape="1">
            <a:blip r:embed="rId6">
              <a:alphaModFix/>
            </a:blip>
            <a:srcRect b="15654" l="0" r="0" t="39908"/>
            <a:stretch/>
          </p:blipFill>
          <p:spPr>
            <a:xfrm>
              <a:off x="2300000" y="2269276"/>
              <a:ext cx="2176950" cy="16828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26" name="Google Shape;526;p50"/>
            <p:cNvPicPr preferRelativeResize="0"/>
            <p:nvPr/>
          </p:nvPicPr>
          <p:blipFill rotWithShape="1">
            <a:blip r:embed="rId6">
              <a:alphaModFix/>
            </a:blip>
            <a:srcRect b="1028" l="0" r="0" t="84024"/>
            <a:stretch/>
          </p:blipFill>
          <p:spPr>
            <a:xfrm>
              <a:off x="2300000" y="4022325"/>
              <a:ext cx="2176950" cy="5660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27" name="Google Shape;527;p50"/>
          <p:cNvSpPr txBox="1"/>
          <p:nvPr/>
        </p:nvSpPr>
        <p:spPr>
          <a:xfrm>
            <a:off x="3911950" y="317875"/>
            <a:ext cx="3962400" cy="30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https://www.w3schools.com/css/css_form.asp</a:t>
            </a:r>
            <a:r>
              <a:rPr lang="th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>
                <a:solidFill>
                  <a:srgbClr val="3C78D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3C78D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#3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33" name="Google Shape;533;p51"/>
          <p:cNvSpPr txBox="1"/>
          <p:nvPr/>
        </p:nvSpPr>
        <p:spPr>
          <a:xfrm>
            <a:off x="146775" y="736550"/>
            <a:ext cx="457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 ให้สร้าง web รูปแบบเดียวกับ </a:t>
            </a: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facebook register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34" name="Google Shape;5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350" y="865700"/>
            <a:ext cx="4365900" cy="381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5">
            <a:alphaModFix/>
          </a:blip>
          <a:srcRect b="1066" l="0" r="0" t="1066"/>
          <a:stretch/>
        </p:blipFill>
        <p:spPr>
          <a:xfrm>
            <a:off x="739875" y="1194400"/>
            <a:ext cx="2375751" cy="3445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36" name="Google Shape;536;p51"/>
          <p:cNvCxnSpPr/>
          <p:nvPr/>
        </p:nvCxnSpPr>
        <p:spPr>
          <a:xfrm>
            <a:off x="3246400" y="2488900"/>
            <a:ext cx="11700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ash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37" name="Google Shape;537;p51"/>
          <p:cNvSpPr txBox="1"/>
          <p:nvPr/>
        </p:nvSpPr>
        <p:spPr>
          <a:xfrm>
            <a:off x="3103300" y="2064550"/>
            <a:ext cx="14562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600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responsive</a:t>
            </a:r>
            <a:endParaRPr i="1">
              <a:solidFill>
                <a:srgbClr val="4A86E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#3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43" name="Google Shape;543;p52"/>
          <p:cNvSpPr txBox="1"/>
          <p:nvPr/>
        </p:nvSpPr>
        <p:spPr>
          <a:xfrm>
            <a:off x="146775" y="736550"/>
            <a:ext cx="457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 ให้สร้าง web รูปแบบเดียวกับ facebook register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350" y="865700"/>
            <a:ext cx="4365900" cy="381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5">
            <a:alphaModFix/>
          </a:blip>
          <a:srcRect b="1066" l="0" r="0" t="1066"/>
          <a:stretch/>
        </p:blipFill>
        <p:spPr>
          <a:xfrm>
            <a:off x="739875" y="1194400"/>
            <a:ext cx="2375751" cy="3445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6" name="Google Shape;546;p52"/>
          <p:cNvCxnSpPr/>
          <p:nvPr/>
        </p:nvCxnSpPr>
        <p:spPr>
          <a:xfrm>
            <a:off x="3246400" y="2488900"/>
            <a:ext cx="11700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ash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47" name="Google Shape;547;p52"/>
          <p:cNvSpPr txBox="1"/>
          <p:nvPr/>
        </p:nvSpPr>
        <p:spPr>
          <a:xfrm>
            <a:off x="3103300" y="2064550"/>
            <a:ext cx="14562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600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responsive</a:t>
            </a:r>
            <a:endParaRPr i="1">
              <a:solidFill>
                <a:srgbClr val="4A86E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/>
        </p:nvSpPr>
        <p:spPr>
          <a:xfrm>
            <a:off x="204425" y="111225"/>
            <a:ext cx="8616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โครงสร้างของ HTML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204425" y="918725"/>
            <a:ext cx="6382200" cy="3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</a:t>
            </a: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ข้อความบน title/tab bar</a:t>
            </a: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3595100" y="2085375"/>
            <a:ext cx="3140700" cy="20280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FF0000"/>
                </a:solidFill>
              </a:rPr>
              <a:t>ตัวพิมพ์ใหญ่-เล็กมีค่าเท่ากัน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00"/>
                </a:solidFill>
              </a:rPr>
              <a:t>เช่น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FF0000"/>
                </a:solidFill>
              </a:rPr>
              <a:t>&lt;html&gt;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FF0000"/>
                </a:solidFill>
              </a:rPr>
              <a:t>&lt;HTML&gt;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00"/>
                </a:solidFill>
              </a:rPr>
              <a:t>&lt;HtMl&gt;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FF0000"/>
                </a:solidFill>
              </a:rPr>
              <a:t>ทั้ง 3 tag ให้ผลเหมือนกัน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150" y="1591638"/>
            <a:ext cx="5601799" cy="208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/>
        </p:nvSpPr>
        <p:spPr>
          <a:xfrm>
            <a:off x="128225" y="111225"/>
            <a:ext cx="8616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59" name="Google Shape;559;p54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Box model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https://www.w3schools.com/css/css_boxmodel.asp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Border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https://www.w3schools.com/css/css_border.asp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Padding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https://www.w3schools.com/css/css_padding.asp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Margin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https://www.w3schools.com/css/css_margin.asp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60" name="Google Shape;560;p54"/>
          <p:cNvPicPr preferRelativeResize="0"/>
          <p:nvPr/>
        </p:nvPicPr>
        <p:blipFill rotWithShape="1">
          <a:blip r:embed="rId8">
            <a:alphaModFix/>
          </a:blip>
          <a:srcRect b="32676" l="3477" r="2289" t="27087"/>
          <a:stretch/>
        </p:blipFill>
        <p:spPr>
          <a:xfrm>
            <a:off x="743950" y="1536975"/>
            <a:ext cx="4864349" cy="11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"/>
          <p:cNvSpPr txBox="1"/>
          <p:nvPr/>
        </p:nvSpPr>
        <p:spPr>
          <a:xfrm>
            <a:off x="128225" y="111225"/>
            <a:ext cx="8616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66" name="Google Shape;566;p55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Width/Height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https://www.w3schools.com/css/css_dimension.asp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Outline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https://www.w3schools.com/css/css_outline.asp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Color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https://www.w3schools.com/css/css_colors.asp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Text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https://www.w3schools.com/css/css_text.asp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Fonts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https://www.w3schools.com/css/css_font.asp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Links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https://www.w3schools.com/css/css_link.asp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67" name="Google Shape;567;p55"/>
          <p:cNvSpPr txBox="1"/>
          <p:nvPr/>
        </p:nvSpPr>
        <p:spPr>
          <a:xfrm>
            <a:off x="4666125" y="918725"/>
            <a:ext cx="4308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Lists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https://www.w3schools.com/css/css_list.asp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 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Tables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https://www.w3schools.com/css/css_table.asp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Forms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https://www.w3schools.com/css/css_form.asp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CSS Position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https://www.w3schools.com/css/css_positioning.asp</a:t>
            </a:r>
            <a:r>
              <a:rPr lang="th" sz="1300">
                <a:latin typeface="Trirong"/>
                <a:ea typeface="Trirong"/>
                <a:cs typeface="Trirong"/>
                <a:sym typeface="Trirong"/>
              </a:rPr>
              <a:t>  </a:t>
            </a:r>
            <a:endParaRPr sz="13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 Background (image)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3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https://www.w3schools.com/css/css_background.asp</a:t>
            </a:r>
            <a:r>
              <a:rPr lang="th" sz="13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5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"/>
          <p:cNvSpPr txBox="1"/>
          <p:nvPr/>
        </p:nvSpPr>
        <p:spPr>
          <a:xfrm>
            <a:off x="128225" y="35025"/>
            <a:ext cx="8616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Topics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73" name="Google Shape;573;p56"/>
          <p:cNvSpPr txBox="1"/>
          <p:nvPr/>
        </p:nvSpPr>
        <p:spPr>
          <a:xfrm>
            <a:off x="204425" y="766325"/>
            <a:ext cx="87702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Display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https://www.w3schools.com/css/css_display_visibility.asp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 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 Image (styling)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https://www.w3schools.com/css/css3_images.asp</a:t>
            </a:r>
            <a:r>
              <a:rPr lang="th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CSS Object-fit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https://www.w3schools.com/css/css3_object-fit.asp</a:t>
            </a:r>
            <a:r>
              <a:rPr lang="th"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CSS Transition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https://marksheet.io/css-transitions.html</a:t>
            </a:r>
            <a:r>
              <a:rPr lang="th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563C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CSS Animation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https://marksheet.io/css-animations.html</a:t>
            </a:r>
            <a:r>
              <a:rPr lang="th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563C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 Transform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https://www.w3schools.com/css/css3_2dtransforms.asp</a:t>
            </a:r>
            <a:r>
              <a:rPr lang="th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>
              <a:solidFill>
                <a:srgbClr val="0563C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/>
        </p:nvSpPr>
        <p:spPr>
          <a:xfrm>
            <a:off x="128225" y="111225"/>
            <a:ext cx="8616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Learning Path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79" name="Google Shape;579;p57"/>
          <p:cNvSpPr txBox="1"/>
          <p:nvPr/>
        </p:nvSpPr>
        <p:spPr>
          <a:xfrm>
            <a:off x="204425" y="766325"/>
            <a:ext cx="42573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HTML + DOM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Default : </a:t>
            </a: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Block &amp; Inline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Selector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tag, id, class, multi-class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 Specificity - Cascading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!important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Box model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margin, padding, border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box-sizing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	- overflow, display:none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Units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- px, vw-vh, em, %, min-width, max-width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Layout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display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position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z-index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4510450" y="723700"/>
            <a:ext cx="4607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Text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Color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Image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Pseudo Element ( ::after, ::before)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CSS Flexbox</a:t>
            </a:r>
            <a:endParaRPr sz="16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Responsive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5"/>
              </a:rPr>
              <a:t>CSS Variables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6"/>
              </a:rPr>
              <a:t>CSS calc() Function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Pre-processors (code &amp; </a:t>
            </a: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compile to .css)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7"/>
              </a:rPr>
              <a:t>SASS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8"/>
              </a:rPr>
              <a:t>BEM (Block Element Modifier)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Functional CSS</a:t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16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9"/>
              </a:rPr>
              <a:t>TailwindCSS</a:t>
            </a:r>
            <a:endParaRPr sz="16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6619600" y="4513175"/>
            <a:ext cx="24204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u="sng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Mastering CSS | Step by Step Path</a:t>
            </a:r>
            <a:endParaRPr sz="10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โครงสร้างของ HTML Element / Tag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264236"/>
            <a:ext cx="78200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latin typeface="Trirong"/>
                <a:ea typeface="Trirong"/>
                <a:cs typeface="Trirong"/>
                <a:sym typeface="Trirong"/>
              </a:rPr>
              <a:t>Credit &amp; </a:t>
            </a: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rgbClr val="0563C1"/>
                </a:solidFill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/>
        </p:nvSpPr>
        <p:spPr>
          <a:xfrm>
            <a:off x="128225" y="111225"/>
            <a:ext cx="8616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HTML Element - Tag &amp; Attribute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rgbClr val="0563C1"/>
                </a:solidFill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</p:txBody>
      </p:sp>
      <p:pic>
        <p:nvPicPr>
          <p:cNvPr descr="&amp;amp;amp;amp;amp;amp;lt;p class=&quot;editor-note&quot;&gt;My cat is very grumpy&amp;amp;amp;amp;amp;amp;lt;/p&gt;" id="66" name="Google Shape;6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88" y="1350526"/>
            <a:ext cx="8097425" cy="9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/>
        </p:nvSpPr>
        <p:spPr>
          <a:xfrm>
            <a:off x="762925" y="2756325"/>
            <a:ext cx="6775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ใช้ได้ทั้ง single quote และ double quote</a:t>
            </a:r>
            <a:endParaRPr b="1" sz="1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latin typeface="Roboto Mono"/>
                <a:ea typeface="Roboto Mono"/>
                <a:cs typeface="Roboto Mono"/>
                <a:sym typeface="Roboto Mono"/>
              </a:rPr>
              <a:t>&lt;p class=”editor-note”&gt;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หรือ</a:t>
            </a:r>
            <a:endParaRPr b="1" sz="1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latin typeface="Roboto Mono"/>
                <a:ea typeface="Roboto Mono"/>
                <a:cs typeface="Roboto Mono"/>
                <a:sym typeface="Roboto Mono"/>
              </a:rPr>
              <a:t>&lt;p class=’editor-note’&gt;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1157150" y="1424125"/>
            <a:ext cx="870900" cy="349800"/>
          </a:xfrm>
          <a:prstGeom prst="wedgeRectCallout">
            <a:avLst>
              <a:gd fmla="val -22261" name="adj1"/>
              <a:gd fmla="val 111771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FF"/>
                </a:solidFill>
              </a:rPr>
              <a:t>Attribute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3223425" y="1424125"/>
            <a:ext cx="870900" cy="349800"/>
          </a:xfrm>
          <a:prstGeom prst="wedgeRectCallout">
            <a:avLst>
              <a:gd fmla="val -20797" name="adj1"/>
              <a:gd fmla="val 111771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FF"/>
                </a:solidFill>
              </a:rPr>
              <a:t>Value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/>
        </p:nvSpPr>
        <p:spPr>
          <a:xfrm>
            <a:off x="204425" y="111225"/>
            <a:ext cx="8616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Element (Nest, Inline, Empty)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279400" y="739950"/>
            <a:ext cx="7426800" cy="21636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Nesting (ซ้อนแบบ parent-child)</a:t>
            </a:r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 b="8671" l="0" r="0" t="11187"/>
          <a:stretch/>
        </p:blipFill>
        <p:spPr>
          <a:xfrm>
            <a:off x="955525" y="1928475"/>
            <a:ext cx="4476750" cy="8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880625" y="1522575"/>
            <a:ext cx="4725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Inline และ block element</a:t>
            </a:r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5080250" y="4099300"/>
            <a:ext cx="3945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chemeClr val="hlink"/>
                </a:solidFill>
                <a:hlinkClick r:id="rId5"/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7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chemeClr val="hlink"/>
                </a:solidFill>
                <a:hlinkClick r:id="rId6"/>
              </a:rPr>
              <a:t>https://developer.mozilla.org/en-US/docs/Glossary/Empty_element</a:t>
            </a:r>
            <a:r>
              <a:rPr i="1" lang="th" sz="700" u="sng">
                <a:solidFill>
                  <a:srgbClr val="0563C1"/>
                </a:solidFill>
              </a:rPr>
              <a:t> </a:t>
            </a:r>
            <a:endParaRPr i="1" sz="700" u="sng">
              <a:solidFill>
                <a:srgbClr val="0563C1"/>
              </a:solidFill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075" y="1414935"/>
            <a:ext cx="1255850" cy="12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1"/>
          <p:cNvCxnSpPr/>
          <p:nvPr/>
        </p:nvCxnSpPr>
        <p:spPr>
          <a:xfrm>
            <a:off x="5505263" y="2184248"/>
            <a:ext cx="5208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1" name="Google Shape;81;p11"/>
          <p:cNvSpPr txBox="1"/>
          <p:nvPr/>
        </p:nvSpPr>
        <p:spPr>
          <a:xfrm>
            <a:off x="439825" y="3015525"/>
            <a:ext cx="4564200" cy="16776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Empty element (ไม่มี tag ปิด)</a:t>
            </a:r>
            <a:endParaRPr b="1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8">
            <a:alphaModFix/>
          </a:blip>
          <a:srcRect b="73085" l="0" r="0" t="0"/>
          <a:stretch/>
        </p:blipFill>
        <p:spPr>
          <a:xfrm>
            <a:off x="955525" y="3421425"/>
            <a:ext cx="701025" cy="7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8">
            <a:alphaModFix/>
          </a:blip>
          <a:srcRect b="40781" l="0" r="0" t="27332"/>
          <a:stretch/>
        </p:blipFill>
        <p:spPr>
          <a:xfrm>
            <a:off x="1899463" y="3421425"/>
            <a:ext cx="701025" cy="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8">
            <a:alphaModFix/>
          </a:blip>
          <a:srcRect b="0" l="0" r="0" t="59626"/>
          <a:stretch/>
        </p:blipFill>
        <p:spPr>
          <a:xfrm>
            <a:off x="2892600" y="3421425"/>
            <a:ext cx="701025" cy="11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899" y="1081274"/>
            <a:ext cx="4233320" cy="5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Comment Tag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432175" y="918725"/>
            <a:ext cx="5289600" cy="381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&lt;title&gt;Any Title&lt;/title&gt;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endParaRPr b="1"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ส่วนนี้คือ comment </a:t>
            </a:r>
            <a:endParaRPr b="1"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ซึ่ง Web Browser จะไม่สนใจ </a:t>
            </a:r>
            <a:endParaRPr b="1"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--&gt; </a:t>
            </a:r>
            <a:endParaRPr b="1"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